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36"/>
  </p:notesMasterIdLst>
  <p:sldIdLst>
    <p:sldId id="257" r:id="rId2"/>
    <p:sldId id="258" r:id="rId3"/>
    <p:sldId id="398" r:id="rId4"/>
    <p:sldId id="372" r:id="rId5"/>
    <p:sldId id="391" r:id="rId6"/>
    <p:sldId id="274" r:id="rId7"/>
    <p:sldId id="355" r:id="rId8"/>
    <p:sldId id="359" r:id="rId9"/>
    <p:sldId id="335" r:id="rId10"/>
    <p:sldId id="347" r:id="rId11"/>
    <p:sldId id="361" r:id="rId12"/>
    <p:sldId id="388" r:id="rId13"/>
    <p:sldId id="367" r:id="rId14"/>
    <p:sldId id="331" r:id="rId15"/>
    <p:sldId id="341" r:id="rId16"/>
    <p:sldId id="383" r:id="rId17"/>
    <p:sldId id="338" r:id="rId18"/>
    <p:sldId id="369" r:id="rId19"/>
    <p:sldId id="294" r:id="rId20"/>
    <p:sldId id="296" r:id="rId21"/>
    <p:sldId id="317" r:id="rId22"/>
    <p:sldId id="292" r:id="rId23"/>
    <p:sldId id="280" r:id="rId24"/>
    <p:sldId id="281" r:id="rId25"/>
    <p:sldId id="392" r:id="rId26"/>
    <p:sldId id="378" r:id="rId27"/>
    <p:sldId id="394" r:id="rId28"/>
    <p:sldId id="358" r:id="rId29"/>
    <p:sldId id="400" r:id="rId30"/>
    <p:sldId id="399" r:id="rId31"/>
    <p:sldId id="379" r:id="rId32"/>
    <p:sldId id="396" r:id="rId33"/>
    <p:sldId id="395" r:id="rId34"/>
    <p:sldId id="3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5CD5CE-5196-46B0-85A0-7825BF1F2311}">
          <p14:sldIdLst>
            <p14:sldId id="257"/>
            <p14:sldId id="258"/>
            <p14:sldId id="398"/>
            <p14:sldId id="372"/>
            <p14:sldId id="391"/>
            <p14:sldId id="274"/>
            <p14:sldId id="355"/>
            <p14:sldId id="359"/>
            <p14:sldId id="335"/>
            <p14:sldId id="347"/>
            <p14:sldId id="361"/>
            <p14:sldId id="388"/>
            <p14:sldId id="367"/>
            <p14:sldId id="331"/>
            <p14:sldId id="341"/>
            <p14:sldId id="383"/>
            <p14:sldId id="338"/>
            <p14:sldId id="369"/>
            <p14:sldId id="294"/>
            <p14:sldId id="296"/>
            <p14:sldId id="317"/>
            <p14:sldId id="292"/>
            <p14:sldId id="280"/>
            <p14:sldId id="281"/>
            <p14:sldId id="392"/>
            <p14:sldId id="378"/>
            <p14:sldId id="394"/>
            <p14:sldId id="358"/>
            <p14:sldId id="400"/>
            <p14:sldId id="399"/>
            <p14:sldId id="379"/>
            <p14:sldId id="396"/>
            <p14:sldId id="395"/>
            <p14:sldId id="3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5103" autoAdjust="0"/>
  </p:normalViewPr>
  <p:slideViewPr>
    <p:cSldViewPr snapToGrid="0">
      <p:cViewPr varScale="1">
        <p:scale>
          <a:sx n="114" d="100"/>
          <a:sy n="114" d="100"/>
        </p:scale>
        <p:origin x="744" y="3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aggerty" userId="37c5869ab66523f3" providerId="LiveId" clId="{87DA061D-AA4D-4F84-AC90-CAA9DEAA7799}"/>
    <pc:docChg chg="custSel modSld">
      <pc:chgData name="Steve Haggerty" userId="37c5869ab66523f3" providerId="LiveId" clId="{87DA061D-AA4D-4F84-AC90-CAA9DEAA7799}" dt="2024-11-14T19:10:28.450" v="20" actId="313"/>
      <pc:docMkLst>
        <pc:docMk/>
      </pc:docMkLst>
      <pc:sldChg chg="modSp mod">
        <pc:chgData name="Steve Haggerty" userId="37c5869ab66523f3" providerId="LiveId" clId="{87DA061D-AA4D-4F84-AC90-CAA9DEAA7799}" dt="2024-11-14T19:09:47.863" v="19" actId="20577"/>
        <pc:sldMkLst>
          <pc:docMk/>
          <pc:sldMk cId="3461875922" sldId="257"/>
        </pc:sldMkLst>
      </pc:sldChg>
      <pc:sldChg chg="modSp mod">
        <pc:chgData name="Steve Haggerty" userId="37c5869ab66523f3" providerId="LiveId" clId="{87DA061D-AA4D-4F84-AC90-CAA9DEAA7799}" dt="2024-11-14T19:10:28.450" v="20" actId="313"/>
        <pc:sldMkLst>
          <pc:docMk/>
          <pc:sldMk cId="1920289024" sldId="280"/>
        </pc:sldMkLst>
      </pc:sldChg>
      <pc:sldChg chg="modSp mod">
        <pc:chgData name="Steve Haggerty" userId="37c5869ab66523f3" providerId="LiveId" clId="{87DA061D-AA4D-4F84-AC90-CAA9DEAA7799}" dt="2024-11-14T19:01:04.234" v="17" actId="1076"/>
        <pc:sldMkLst>
          <pc:docMk/>
          <pc:sldMk cId="3366382646" sldId="358"/>
        </pc:sldMkLst>
      </pc:sldChg>
      <pc:sldChg chg="addSp modSp mod">
        <pc:chgData name="Steve Haggerty" userId="37c5869ab66523f3" providerId="LiveId" clId="{87DA061D-AA4D-4F84-AC90-CAA9DEAA7799}" dt="2024-11-14T19:00:42.421" v="16" actId="1076"/>
        <pc:sldMkLst>
          <pc:docMk/>
          <pc:sldMk cId="3366340694" sldId="380"/>
        </pc:sldMkLst>
      </pc:sldChg>
      <pc:sldChg chg="modSp mod">
        <pc:chgData name="Steve Haggerty" userId="37c5869ab66523f3" providerId="LiveId" clId="{87DA061D-AA4D-4F84-AC90-CAA9DEAA7799}" dt="2024-11-14T18:58:28.032" v="0"/>
        <pc:sldMkLst>
          <pc:docMk/>
          <pc:sldMk cId="2267088155" sldId="396"/>
        </pc:sldMkLst>
      </pc:sldChg>
    </pc:docChg>
  </pc:docChgLst>
  <pc:docChgLst>
    <pc:chgData name="Steve Haggerty" userId="37c5869ab66523f3" providerId="LiveId" clId="{F0130BEB-DFEA-442A-8109-E5579B1C5DC8}"/>
    <pc:docChg chg="custSel addSld delSld modSld sldOrd modSection">
      <pc:chgData name="Steve Haggerty" userId="37c5869ab66523f3" providerId="LiveId" clId="{F0130BEB-DFEA-442A-8109-E5579B1C5DC8}" dt="2024-12-05T03:03:39.772" v="82" actId="20577"/>
      <pc:docMkLst>
        <pc:docMk/>
      </pc:docMkLst>
      <pc:sldChg chg="modSp mod">
        <pc:chgData name="Steve Haggerty" userId="37c5869ab66523f3" providerId="LiveId" clId="{F0130BEB-DFEA-442A-8109-E5579B1C5DC8}" dt="2024-12-05T03:03:39.772" v="82" actId="20577"/>
        <pc:sldMkLst>
          <pc:docMk/>
          <pc:sldMk cId="3138330176" sldId="258"/>
        </pc:sldMkLst>
      </pc:sldChg>
      <pc:sldChg chg="modSp mod ord">
        <pc:chgData name="Steve Haggerty" userId="37c5869ab66523f3" providerId="LiveId" clId="{F0130BEB-DFEA-442A-8109-E5579B1C5DC8}" dt="2024-12-05T02:41:42.860" v="30" actId="108"/>
        <pc:sldMkLst>
          <pc:docMk/>
          <pc:sldMk cId="3366382646" sldId="358"/>
        </pc:sldMkLst>
      </pc:sldChg>
      <pc:sldChg chg="del">
        <pc:chgData name="Steve Haggerty" userId="37c5869ab66523f3" providerId="LiveId" clId="{F0130BEB-DFEA-442A-8109-E5579B1C5DC8}" dt="2024-12-05T02:40:21.132" v="0" actId="47"/>
        <pc:sldMkLst>
          <pc:docMk/>
          <pc:sldMk cId="3366340694" sldId="380"/>
        </pc:sldMkLst>
      </pc:sldChg>
      <pc:sldChg chg="modSp mod">
        <pc:chgData name="Steve Haggerty" userId="37c5869ab66523f3" providerId="LiveId" clId="{F0130BEB-DFEA-442A-8109-E5579B1C5DC8}" dt="2024-12-05T03:02:57.923" v="63" actId="20577"/>
        <pc:sldMkLst>
          <pc:docMk/>
          <pc:sldMk cId="3014404993" sldId="393"/>
        </pc:sldMkLst>
      </pc:sldChg>
      <pc:sldChg chg="addSp delSp modSp add mod">
        <pc:chgData name="Steve Haggerty" userId="37c5869ab66523f3" providerId="LiveId" clId="{F0130BEB-DFEA-442A-8109-E5579B1C5DC8}" dt="2024-12-05T02:55:51.116" v="36" actId="1076"/>
        <pc:sldMkLst>
          <pc:docMk/>
          <pc:sldMk cId="3953708723" sldId="399"/>
        </pc:sldMkLst>
      </pc:sldChg>
      <pc:sldChg chg="add del">
        <pc:chgData name="Steve Haggerty" userId="37c5869ab66523f3" providerId="LiveId" clId="{F0130BEB-DFEA-442A-8109-E5579B1C5DC8}" dt="2024-12-05T02:56:00.436" v="38" actId="47"/>
        <pc:sldMkLst>
          <pc:docMk/>
          <pc:sldMk cId="637924988" sldId="400"/>
        </pc:sldMkLst>
      </pc:sldChg>
      <pc:sldChg chg="addSp delSp modSp add mod ord">
        <pc:chgData name="Steve Haggerty" userId="37c5869ab66523f3" providerId="LiveId" clId="{F0130BEB-DFEA-442A-8109-E5579B1C5DC8}" dt="2024-12-05T02:57:04.984" v="50"/>
        <pc:sldMkLst>
          <pc:docMk/>
          <pc:sldMk cId="1829461490" sldId="400"/>
        </pc:sldMkLst>
      </pc:sldChg>
    </pc:docChg>
  </pc:docChgLst>
  <pc:docChgLst>
    <pc:chgData name="Steve Haggerty" userId="37c5869ab66523f3" providerId="LiveId" clId="{2D57D32F-5E77-4701-A18E-24A3157F8F33}"/>
    <pc:docChg chg="delSld modSection">
      <pc:chgData name="Steve Haggerty" userId="37c5869ab66523f3" providerId="LiveId" clId="{2D57D32F-5E77-4701-A18E-24A3157F8F33}" dt="2025-03-06T03:10:27.742" v="0" actId="2696"/>
      <pc:docMkLst>
        <pc:docMk/>
      </pc:docMkLst>
      <pc:sldChg chg="del">
        <pc:chgData name="Steve Haggerty" userId="37c5869ab66523f3" providerId="LiveId" clId="{2D57D32F-5E77-4701-A18E-24A3157F8F33}" dt="2025-03-06T03:10:27.742" v="0" actId="2696"/>
        <pc:sldMkLst>
          <pc:docMk/>
          <pc:sldMk cId="3014404993" sldId="3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37c5869ab66523f3/Desktop/Interior%20Lines%20Research/Venture%20Capital%20Asset%20Class/Copy%20of%20Data%20for%20slides%20with%20graphs%20(0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nt.wfb.bank.corp\whlsdfs\shared\Equity%20Research\EqResMgmt\Haggerty%20Training\Integrating%20Venture%20Capital%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eve\AppData\Local\Microsoft\Windows\INetCache\Content.Outlook\EZ709KWZ\Data%20for%20slides%20with%20graphs_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dirty="0"/>
              <a:t>Age of IPO Companies Have Increased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Midian Age (years)</c:v>
                </c:pt>
              </c:strCache>
            </c:strRef>
          </c:tx>
          <c:spPr>
            <a:solidFill>
              <a:schemeClr val="accent1"/>
            </a:solidFill>
            <a:ln>
              <a:noFill/>
            </a:ln>
            <a:effectLst/>
          </c:spPr>
          <c:invertIfNegative val="0"/>
          <c:cat>
            <c:strRef>
              <c:f>Sheet1!$A$2:$A$5</c:f>
              <c:strCache>
                <c:ptCount val="4"/>
                <c:pt idx="0">
                  <c:v>1980-89</c:v>
                </c:pt>
                <c:pt idx="1">
                  <c:v>1990-98</c:v>
                </c:pt>
                <c:pt idx="2">
                  <c:v>1999-2000</c:v>
                </c:pt>
                <c:pt idx="3">
                  <c:v>2000-2020</c:v>
                </c:pt>
              </c:strCache>
            </c:strRef>
          </c:cat>
          <c:val>
            <c:numRef>
              <c:f>Sheet1!$B$2:$B$5</c:f>
              <c:numCache>
                <c:formatCode>General</c:formatCode>
                <c:ptCount val="4"/>
                <c:pt idx="0">
                  <c:v>8</c:v>
                </c:pt>
                <c:pt idx="1">
                  <c:v>8</c:v>
                </c:pt>
                <c:pt idx="2">
                  <c:v>5.5</c:v>
                </c:pt>
                <c:pt idx="3">
                  <c:v>11.8</c:v>
                </c:pt>
              </c:numCache>
            </c:numRef>
          </c:val>
          <c:extLst>
            <c:ext xmlns:c16="http://schemas.microsoft.com/office/drawing/2014/chart" uri="{C3380CC4-5D6E-409C-BE32-E72D297353CC}">
              <c16:uniqueId val="{00000000-BC24-42D8-862D-663C96FC6D67}"/>
            </c:ext>
          </c:extLst>
        </c:ser>
        <c:dLbls>
          <c:showLegendKey val="0"/>
          <c:showVal val="0"/>
          <c:showCatName val="0"/>
          <c:showSerName val="0"/>
          <c:showPercent val="0"/>
          <c:showBubbleSize val="0"/>
        </c:dLbls>
        <c:gapWidth val="219"/>
        <c:overlap val="-27"/>
        <c:axId val="425264047"/>
        <c:axId val="434691119"/>
      </c:barChart>
      <c:catAx>
        <c:axId val="425264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34691119"/>
        <c:crosses val="autoZero"/>
        <c:auto val="1"/>
        <c:lblAlgn val="ctr"/>
        <c:lblOffset val="100"/>
        <c:noMultiLvlLbl val="0"/>
      </c:catAx>
      <c:valAx>
        <c:axId val="4346911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Midian Age (years)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25264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t>Lower Forecasted S&amp;P 500 Total Returns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4"/>
              <c:tx>
                <c:rich>
                  <a:bodyPr/>
                  <a:lstStyle/>
                  <a:p>
                    <a:r>
                      <a:rPr lang="en-US" dirty="0"/>
                      <a:t>3.0%</a:t>
                    </a:r>
                    <a:r>
                      <a:rPr lang="en-US" baseline="0" dirty="0"/>
                      <a:t> - </a:t>
                    </a:r>
                    <a:r>
                      <a:rPr lang="en-US" dirty="0"/>
                      <a:t>8.0%</a:t>
                    </a:r>
                  </a:p>
                </c:rich>
              </c:tx>
              <c:showLegendKey val="0"/>
              <c:showVal val="0"/>
              <c:showCatName val="1"/>
              <c:showSerName val="0"/>
              <c:showPercent val="0"/>
              <c:showBubbleSize val="0"/>
              <c:extLst>
                <c:ext xmlns:c15="http://schemas.microsoft.com/office/drawing/2012/chart" uri="{CE6537A1-D6FC-4f65-9D91-7224C49458BB}">
                  <c15:layout>
                    <c:manualLayout>
                      <c:w val="0.11657652901431857"/>
                      <c:h val="6.7218143679793119E-2"/>
                    </c:manualLayout>
                  </c15:layout>
                  <c15:showDataLabelsRange val="0"/>
                </c:ext>
                <c:ext xmlns:c16="http://schemas.microsoft.com/office/drawing/2014/chart" uri="{C3380CC4-5D6E-409C-BE32-E72D297353CC}">
                  <c16:uniqueId val="{00000000-7965-4827-8B6B-D9D1CFC8E20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 Returns'!$A$2:$A$6</c:f>
              <c:strCache>
                <c:ptCount val="5"/>
                <c:pt idx="0">
                  <c:v>2 Yr.</c:v>
                </c:pt>
                <c:pt idx="1">
                  <c:v>5 Yr.</c:v>
                </c:pt>
                <c:pt idx="2">
                  <c:v>10 Yr.</c:v>
                </c:pt>
                <c:pt idx="3">
                  <c:v>1926-2023</c:v>
                </c:pt>
                <c:pt idx="4">
                  <c:v>The Future</c:v>
                </c:pt>
              </c:strCache>
            </c:strRef>
          </c:cat>
          <c:val>
            <c:numRef>
              <c:f>'LT Returns'!$B$2:$B$6</c:f>
              <c:numCache>
                <c:formatCode>0.00%</c:formatCode>
                <c:ptCount val="5"/>
                <c:pt idx="0">
                  <c:v>0.14860000000000001</c:v>
                </c:pt>
                <c:pt idx="1">
                  <c:v>0.158</c:v>
                </c:pt>
                <c:pt idx="2">
                  <c:v>0.12690000000000001</c:v>
                </c:pt>
                <c:pt idx="3">
                  <c:v>0.10199999999999999</c:v>
                </c:pt>
                <c:pt idx="4">
                  <c:v>0.08</c:v>
                </c:pt>
              </c:numCache>
            </c:numRef>
          </c:val>
          <c:extLst>
            <c:ext xmlns:c16="http://schemas.microsoft.com/office/drawing/2014/chart" uri="{C3380CC4-5D6E-409C-BE32-E72D297353CC}">
              <c16:uniqueId val="{00000001-7965-4827-8B6B-D9D1CFC8E209}"/>
            </c:ext>
          </c:extLst>
        </c:ser>
        <c:dLbls>
          <c:showLegendKey val="0"/>
          <c:showVal val="0"/>
          <c:showCatName val="0"/>
          <c:showSerName val="0"/>
          <c:showPercent val="0"/>
          <c:showBubbleSize val="0"/>
        </c:dLbls>
        <c:gapWidth val="219"/>
        <c:overlap val="-27"/>
        <c:axId val="1150582287"/>
        <c:axId val="1150583247"/>
      </c:barChart>
      <c:catAx>
        <c:axId val="115058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50583247"/>
        <c:crosses val="autoZero"/>
        <c:auto val="1"/>
        <c:lblAlgn val="ctr"/>
        <c:lblOffset val="100"/>
        <c:noMultiLvlLbl val="0"/>
      </c:catAx>
      <c:valAx>
        <c:axId val="11505832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50582287"/>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40" b="0" i="0" u="none" strike="noStrike" kern="1200" spc="0" baseline="0">
                <a:solidFill>
                  <a:schemeClr val="tx1"/>
                </a:solidFill>
                <a:latin typeface="+mn-lt"/>
                <a:ea typeface="+mn-ea"/>
                <a:cs typeface="+mn-cs"/>
              </a:defRPr>
            </a:pPr>
            <a:r>
              <a:rPr lang="en-US" sz="1800" dirty="0"/>
              <a:t>Venture Capital Deals Closed and Capital Invested</a:t>
            </a:r>
          </a:p>
        </c:rich>
      </c:tx>
      <c:layout>
        <c:manualLayout>
          <c:xMode val="edge"/>
          <c:yMode val="edge"/>
          <c:x val="0.23046492829700635"/>
          <c:y val="2.4758555348042905E-2"/>
        </c:manualLayout>
      </c:layout>
      <c:overlay val="0"/>
      <c:spPr>
        <a:noFill/>
        <a:ln>
          <a:noFill/>
        </a:ln>
        <a:effectLst/>
      </c:spPr>
      <c:txPr>
        <a:bodyPr rot="0" spcFirstLastPara="1" vertOverflow="ellipsis" vert="horz" wrap="square" anchor="ctr" anchorCtr="1"/>
        <a:lstStyle/>
        <a:p>
          <a:pPr algn="ctr">
            <a:defRPr sz="144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'P9'!$A$3</c:f>
              <c:strCache>
                <c:ptCount val="1"/>
                <c:pt idx="0">
                  <c:v>Capital Invested ($B)</c:v>
                </c:pt>
              </c:strCache>
            </c:strRef>
          </c:tx>
          <c:spPr>
            <a:solidFill>
              <a:schemeClr val="accent1"/>
            </a:solidFill>
            <a:ln>
              <a:noFill/>
            </a:ln>
            <a:effectLst/>
          </c:spPr>
          <c:invertIfNegative val="0"/>
          <c:cat>
            <c:numRef>
              <c:f>'P9'!$B$2:$S$2</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'P9'!$B$3:$S$3</c:f>
              <c:numCache>
                <c:formatCode>_("$"* #,##0_);_("$"* \(#,##0\);_("$"* "-"??_);_(@_)</c:formatCode>
                <c:ptCount val="18"/>
                <c:pt idx="0">
                  <c:v>39.03</c:v>
                </c:pt>
                <c:pt idx="1">
                  <c:v>47.52</c:v>
                </c:pt>
                <c:pt idx="2">
                  <c:v>51.78</c:v>
                </c:pt>
                <c:pt idx="3">
                  <c:v>38.76</c:v>
                </c:pt>
                <c:pt idx="4">
                  <c:v>50</c:v>
                </c:pt>
                <c:pt idx="5">
                  <c:v>68.290000000000006</c:v>
                </c:pt>
                <c:pt idx="6">
                  <c:v>63.13</c:v>
                </c:pt>
                <c:pt idx="7">
                  <c:v>76.14</c:v>
                </c:pt>
                <c:pt idx="8">
                  <c:v>124.05</c:v>
                </c:pt>
                <c:pt idx="9">
                  <c:v>183.14</c:v>
                </c:pt>
                <c:pt idx="10">
                  <c:v>198.61</c:v>
                </c:pt>
                <c:pt idx="11">
                  <c:v>216.42</c:v>
                </c:pt>
                <c:pt idx="12">
                  <c:v>351.17</c:v>
                </c:pt>
                <c:pt idx="13">
                  <c:v>333.37</c:v>
                </c:pt>
                <c:pt idx="14">
                  <c:v>373.99</c:v>
                </c:pt>
                <c:pt idx="15">
                  <c:v>744.83</c:v>
                </c:pt>
                <c:pt idx="16">
                  <c:v>531.37</c:v>
                </c:pt>
                <c:pt idx="17">
                  <c:v>345.66</c:v>
                </c:pt>
              </c:numCache>
            </c:numRef>
          </c:val>
          <c:extLst>
            <c:ext xmlns:c16="http://schemas.microsoft.com/office/drawing/2014/chart" uri="{C3380CC4-5D6E-409C-BE32-E72D297353CC}">
              <c16:uniqueId val="{00000000-17E7-4395-AA23-C65CD795CC2B}"/>
            </c:ext>
          </c:extLst>
        </c:ser>
        <c:dLbls>
          <c:showLegendKey val="0"/>
          <c:showVal val="0"/>
          <c:showCatName val="0"/>
          <c:showSerName val="0"/>
          <c:showPercent val="0"/>
          <c:showBubbleSize val="0"/>
        </c:dLbls>
        <c:gapWidth val="219"/>
        <c:overlap val="100"/>
        <c:axId val="1384954176"/>
        <c:axId val="1384954656"/>
      </c:barChart>
      <c:lineChart>
        <c:grouping val="standard"/>
        <c:varyColors val="0"/>
        <c:ser>
          <c:idx val="1"/>
          <c:order val="1"/>
          <c:tx>
            <c:strRef>
              <c:f>'P9'!$A$4</c:f>
              <c:strCache>
                <c:ptCount val="1"/>
                <c:pt idx="0">
                  <c:v># of Deal Closed</c:v>
                </c:pt>
              </c:strCache>
            </c:strRef>
          </c:tx>
          <c:spPr>
            <a:ln w="28575" cap="rnd">
              <a:solidFill>
                <a:schemeClr val="accent2"/>
              </a:solidFill>
              <a:round/>
            </a:ln>
            <a:effectLst/>
          </c:spPr>
          <c:marker>
            <c:symbol val="none"/>
          </c:marker>
          <c:cat>
            <c:numRef>
              <c:f>'P9'!$B$2:$S$2</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'P9'!$B$4:$S$4</c:f>
              <c:numCache>
                <c:formatCode>#,##0</c:formatCode>
                <c:ptCount val="18"/>
                <c:pt idx="0">
                  <c:v>3451</c:v>
                </c:pt>
                <c:pt idx="1">
                  <c:v>4558</c:v>
                </c:pt>
                <c:pt idx="2">
                  <c:v>4923</c:v>
                </c:pt>
                <c:pt idx="3">
                  <c:v>4656</c:v>
                </c:pt>
                <c:pt idx="4">
                  <c:v>5655</c:v>
                </c:pt>
                <c:pt idx="5">
                  <c:v>7018</c:v>
                </c:pt>
                <c:pt idx="6">
                  <c:v>8163</c:v>
                </c:pt>
                <c:pt idx="7">
                  <c:v>10053</c:v>
                </c:pt>
                <c:pt idx="8">
                  <c:v>11176</c:v>
                </c:pt>
                <c:pt idx="9">
                  <c:v>11878</c:v>
                </c:pt>
                <c:pt idx="10">
                  <c:v>11007</c:v>
                </c:pt>
                <c:pt idx="11">
                  <c:v>11858</c:v>
                </c:pt>
                <c:pt idx="12">
                  <c:v>12564</c:v>
                </c:pt>
                <c:pt idx="13">
                  <c:v>13637</c:v>
                </c:pt>
                <c:pt idx="14">
                  <c:v>13680</c:v>
                </c:pt>
                <c:pt idx="15">
                  <c:v>19025</c:v>
                </c:pt>
                <c:pt idx="16">
                  <c:v>17592</c:v>
                </c:pt>
                <c:pt idx="17">
                  <c:v>13608</c:v>
                </c:pt>
              </c:numCache>
            </c:numRef>
          </c:val>
          <c:smooth val="0"/>
          <c:extLst>
            <c:ext xmlns:c16="http://schemas.microsoft.com/office/drawing/2014/chart" uri="{C3380CC4-5D6E-409C-BE32-E72D297353CC}">
              <c16:uniqueId val="{00000001-17E7-4395-AA23-C65CD795CC2B}"/>
            </c:ext>
          </c:extLst>
        </c:ser>
        <c:dLbls>
          <c:showLegendKey val="0"/>
          <c:showVal val="0"/>
          <c:showCatName val="0"/>
          <c:showSerName val="0"/>
          <c:showPercent val="0"/>
          <c:showBubbleSize val="0"/>
        </c:dLbls>
        <c:marker val="1"/>
        <c:smooth val="0"/>
        <c:axId val="1469514528"/>
        <c:axId val="1469515008"/>
      </c:lineChart>
      <c:catAx>
        <c:axId val="146951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69515008"/>
        <c:crosses val="autoZero"/>
        <c:auto val="1"/>
        <c:lblAlgn val="ctr"/>
        <c:lblOffset val="100"/>
        <c:noMultiLvlLbl val="0"/>
      </c:catAx>
      <c:valAx>
        <c:axId val="1469515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t>Count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69514528"/>
        <c:crosses val="autoZero"/>
        <c:crossBetween val="between"/>
      </c:valAx>
      <c:valAx>
        <c:axId val="1384954656"/>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t>USD ($B)</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84954176"/>
        <c:crosses val="max"/>
        <c:crossBetween val="between"/>
      </c:valAx>
      <c:catAx>
        <c:axId val="1384954176"/>
        <c:scaling>
          <c:orientation val="minMax"/>
        </c:scaling>
        <c:delete val="1"/>
        <c:axPos val="b"/>
        <c:numFmt formatCode="General" sourceLinked="1"/>
        <c:majorTickMark val="out"/>
        <c:minorTickMark val="none"/>
        <c:tickLblPos val="nextTo"/>
        <c:crossAx val="13849546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Venture Capital Total AUM ($B)</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'P8'!$A$4</c:f>
              <c:strCache>
                <c:ptCount val="1"/>
                <c:pt idx="0">
                  <c:v>Total AUM</c:v>
                </c:pt>
              </c:strCache>
            </c:strRef>
          </c:tx>
          <c:spPr>
            <a:solidFill>
              <a:schemeClr val="accent1"/>
            </a:solidFill>
            <a:ln>
              <a:noFill/>
            </a:ln>
            <a:effectLst/>
          </c:spPr>
          <c:cat>
            <c:numRef>
              <c:f>'P8'!$B$1:$S$1</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'P8'!$B$4:$S$4</c:f>
              <c:numCache>
                <c:formatCode>_(* #,##0.00_);_(* \(#,##0.00\);_(* "-"??_);_(@_)</c:formatCode>
                <c:ptCount val="18"/>
                <c:pt idx="0">
                  <c:v>200.16</c:v>
                </c:pt>
                <c:pt idx="1">
                  <c:v>233.97</c:v>
                </c:pt>
                <c:pt idx="2">
                  <c:v>224.4</c:v>
                </c:pt>
                <c:pt idx="3">
                  <c:v>228.42</c:v>
                </c:pt>
                <c:pt idx="4">
                  <c:v>242.02</c:v>
                </c:pt>
                <c:pt idx="5">
                  <c:v>257.82</c:v>
                </c:pt>
                <c:pt idx="6">
                  <c:v>263.91000000000003</c:v>
                </c:pt>
                <c:pt idx="7">
                  <c:v>291.54000000000002</c:v>
                </c:pt>
                <c:pt idx="8">
                  <c:v>330.78</c:v>
                </c:pt>
                <c:pt idx="9">
                  <c:v>366.82</c:v>
                </c:pt>
                <c:pt idx="10">
                  <c:v>402.23</c:v>
                </c:pt>
                <c:pt idx="11">
                  <c:v>424.95</c:v>
                </c:pt>
                <c:pt idx="12">
                  <c:v>523.14</c:v>
                </c:pt>
                <c:pt idx="13">
                  <c:v>619.66</c:v>
                </c:pt>
                <c:pt idx="14">
                  <c:v>803.72</c:v>
                </c:pt>
                <c:pt idx="15">
                  <c:v>1193.58</c:v>
                </c:pt>
                <c:pt idx="16">
                  <c:v>1248.5899999999999</c:v>
                </c:pt>
                <c:pt idx="17">
                  <c:v>1212.9100000000001</c:v>
                </c:pt>
              </c:numCache>
            </c:numRef>
          </c:val>
          <c:extLst>
            <c:ext xmlns:c16="http://schemas.microsoft.com/office/drawing/2014/chart" uri="{C3380CC4-5D6E-409C-BE32-E72D297353CC}">
              <c16:uniqueId val="{00000000-AFEA-4C00-881C-E93AF046603F}"/>
            </c:ext>
          </c:extLst>
        </c:ser>
        <c:dLbls>
          <c:showLegendKey val="0"/>
          <c:showVal val="0"/>
          <c:showCatName val="0"/>
          <c:showSerName val="0"/>
          <c:showPercent val="0"/>
          <c:showBubbleSize val="0"/>
        </c:dLbls>
        <c:axId val="41193072"/>
        <c:axId val="41186832"/>
      </c:areaChart>
      <c:catAx>
        <c:axId val="41193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1186832"/>
        <c:crosses val="autoZero"/>
        <c:auto val="1"/>
        <c:lblAlgn val="ctr"/>
        <c:lblOffset val="100"/>
        <c:noMultiLvlLbl val="0"/>
      </c:catAx>
      <c:valAx>
        <c:axId val="41186832"/>
        <c:scaling>
          <c:orientation val="minMax"/>
          <c:max val="14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1193072"/>
        <c:crosses val="autoZero"/>
        <c:crossBetween val="midCat"/>
        <c:majorUnit val="200"/>
        <c:minorUnit val="40"/>
      </c:valAx>
      <c:spPr>
        <a:noFill/>
        <a:ln>
          <a:solidFill>
            <a:schemeClr val="accent1"/>
          </a:solidFill>
        </a:ln>
        <a:effectLst/>
      </c:spPr>
    </c:plotArea>
    <c:plotVisOnly val="1"/>
    <c:dispBlanksAs val="zero"/>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2023 US VC Amount Invested by Sector ($B)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'P11'!$A$1:$A$11</c:f>
              <c:strCache>
                <c:ptCount val="11"/>
                <c:pt idx="0">
                  <c:v>Media</c:v>
                </c:pt>
                <c:pt idx="1">
                  <c:v>Transportation</c:v>
                </c:pt>
                <c:pt idx="2">
                  <c:v>Energy</c:v>
                </c:pt>
                <c:pt idx="3">
                  <c:v>IT Hardware</c:v>
                </c:pt>
                <c:pt idx="4">
                  <c:v>HC Devices &amp; Supplies</c:v>
                </c:pt>
                <c:pt idx="5">
                  <c:v>Other</c:v>
                </c:pt>
                <c:pt idx="6">
                  <c:v>Consumer Goods &amp; Services</c:v>
                </c:pt>
                <c:pt idx="7">
                  <c:v>HC Services &amp; Systems</c:v>
                </c:pt>
                <c:pt idx="8">
                  <c:v>Pharma &amp; Biotech</c:v>
                </c:pt>
                <c:pt idx="9">
                  <c:v>Commercial Products &amp; Services</c:v>
                </c:pt>
                <c:pt idx="10">
                  <c:v>Software</c:v>
                </c:pt>
              </c:strCache>
            </c:strRef>
          </c:cat>
          <c:val>
            <c:numRef>
              <c:f>'P11'!$B$1:$B$11</c:f>
              <c:numCache>
                <c:formatCode>0.0</c:formatCode>
                <c:ptCount val="11"/>
                <c:pt idx="0">
                  <c:v>1.39</c:v>
                </c:pt>
                <c:pt idx="1">
                  <c:v>2.2799999999999998</c:v>
                </c:pt>
                <c:pt idx="2">
                  <c:v>3.91</c:v>
                </c:pt>
                <c:pt idx="3">
                  <c:v>6.34</c:v>
                </c:pt>
                <c:pt idx="4">
                  <c:v>6.77</c:v>
                </c:pt>
                <c:pt idx="5">
                  <c:v>10.63</c:v>
                </c:pt>
                <c:pt idx="6">
                  <c:v>10.69</c:v>
                </c:pt>
                <c:pt idx="7">
                  <c:v>13.12</c:v>
                </c:pt>
                <c:pt idx="8">
                  <c:v>21.36</c:v>
                </c:pt>
                <c:pt idx="9">
                  <c:v>27.46</c:v>
                </c:pt>
                <c:pt idx="10">
                  <c:v>66.64</c:v>
                </c:pt>
              </c:numCache>
            </c:numRef>
          </c:val>
          <c:extLst>
            <c:ext xmlns:c16="http://schemas.microsoft.com/office/drawing/2014/chart" uri="{C3380CC4-5D6E-409C-BE32-E72D297353CC}">
              <c16:uniqueId val="{00000000-77EC-4A1B-8819-CFDFF4937F77}"/>
            </c:ext>
          </c:extLst>
        </c:ser>
        <c:dLbls>
          <c:showLegendKey val="0"/>
          <c:showVal val="0"/>
          <c:showCatName val="0"/>
          <c:showSerName val="0"/>
          <c:showPercent val="0"/>
          <c:showBubbleSize val="0"/>
        </c:dLbls>
        <c:gapWidth val="182"/>
        <c:axId val="1710122064"/>
        <c:axId val="1710130224"/>
      </c:barChart>
      <c:catAx>
        <c:axId val="1710122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10130224"/>
        <c:crosses val="autoZero"/>
        <c:auto val="1"/>
        <c:lblAlgn val="ctr"/>
        <c:lblOffset val="100"/>
        <c:noMultiLvlLbl val="0"/>
      </c:catAx>
      <c:valAx>
        <c:axId val="171013022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1012206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t>2023 Top 10 VC Funds by AUM ($B)</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'P12'!$B$1</c:f>
              <c:strCache>
                <c:ptCount val="1"/>
                <c:pt idx="0">
                  <c:v>AUM($B)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'P12'!$A$2:$A$10</c:f>
              <c:strCache>
                <c:ptCount val="9"/>
                <c:pt idx="0">
                  <c:v>Point72 Ventures</c:v>
                </c:pt>
                <c:pt idx="1">
                  <c:v>Sequoia Capital</c:v>
                </c:pt>
                <c:pt idx="2">
                  <c:v>Tiger Global Management</c:v>
                </c:pt>
                <c:pt idx="3">
                  <c:v>Bill &amp; Melinda Gates Foundation</c:v>
                </c:pt>
                <c:pt idx="4">
                  <c:v>Andreessen Horowitz</c:v>
                </c:pt>
                <c:pt idx="5">
                  <c:v>GSR</c:v>
                </c:pt>
                <c:pt idx="6">
                  <c:v>General Catalyst</c:v>
                </c:pt>
                <c:pt idx="7">
                  <c:v>Lightspeed Venture Partners</c:v>
                </c:pt>
                <c:pt idx="8">
                  <c:v>New Enterprise Associates</c:v>
                </c:pt>
              </c:strCache>
            </c:strRef>
          </c:cat>
          <c:val>
            <c:numRef>
              <c:f>'P12'!$B$2:$B$10</c:f>
              <c:numCache>
                <c:formatCode>General</c:formatCode>
                <c:ptCount val="9"/>
                <c:pt idx="0">
                  <c:v>138</c:v>
                </c:pt>
                <c:pt idx="1">
                  <c:v>85</c:v>
                </c:pt>
                <c:pt idx="2">
                  <c:v>75</c:v>
                </c:pt>
                <c:pt idx="3">
                  <c:v>52</c:v>
                </c:pt>
                <c:pt idx="4">
                  <c:v>35</c:v>
                </c:pt>
                <c:pt idx="5">
                  <c:v>33</c:v>
                </c:pt>
                <c:pt idx="6">
                  <c:v>25</c:v>
                </c:pt>
                <c:pt idx="7">
                  <c:v>25</c:v>
                </c:pt>
                <c:pt idx="8">
                  <c:v>25</c:v>
                </c:pt>
              </c:numCache>
            </c:numRef>
          </c:val>
          <c:extLst>
            <c:ext xmlns:c16="http://schemas.microsoft.com/office/drawing/2014/chart" uri="{C3380CC4-5D6E-409C-BE32-E72D297353CC}">
              <c16:uniqueId val="{00000000-7A2D-440A-A42A-DF7BE0FE045C}"/>
            </c:ext>
          </c:extLst>
        </c:ser>
        <c:dLbls>
          <c:dLblPos val="outEnd"/>
          <c:showLegendKey val="0"/>
          <c:showVal val="1"/>
          <c:showCatName val="0"/>
          <c:showSerName val="0"/>
          <c:showPercent val="0"/>
          <c:showBubbleSize val="0"/>
        </c:dLbls>
        <c:gapWidth val="219"/>
        <c:overlap val="-27"/>
        <c:axId val="1475759328"/>
        <c:axId val="1475760768"/>
      </c:barChart>
      <c:catAx>
        <c:axId val="147575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75760768"/>
        <c:crosses val="autoZero"/>
        <c:auto val="1"/>
        <c:lblAlgn val="ctr"/>
        <c:lblOffset val="100"/>
        <c:noMultiLvlLbl val="0"/>
      </c:catAx>
      <c:valAx>
        <c:axId val="1475760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t>USD ($B)</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757593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DD-41D8-819E-194B16F12F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4DD-41D8-819E-194B16F12F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4DD-41D8-819E-194B16F12F50}"/>
              </c:ext>
            </c:extLst>
          </c:dPt>
          <c:dLbls>
            <c:dLbl>
              <c:idx val="0"/>
              <c:layout>
                <c:manualLayout>
                  <c:x val="9.4444444444444442E-2"/>
                  <c:y val="-0.10185185185185187"/>
                </c:manualLayout>
              </c:layout>
              <c:showLegendKey val="0"/>
              <c:showVal val="1"/>
              <c:showCatName val="0"/>
              <c:showSerName val="0"/>
              <c:showPercent val="0"/>
              <c:showBubbleSize val="0"/>
              <c:extLst>
                <c:ext xmlns:c15="http://schemas.microsoft.com/office/drawing/2012/chart" uri="{CE6537A1-D6FC-4f65-9D91-7224C49458BB}">
                  <c15:layout>
                    <c:manualLayout>
                      <c:w val="9.35E-2"/>
                      <c:h val="0.10430555555555555"/>
                    </c:manualLayout>
                  </c15:layout>
                </c:ext>
                <c:ext xmlns:c16="http://schemas.microsoft.com/office/drawing/2014/chart" uri="{C3380CC4-5D6E-409C-BE32-E72D297353CC}">
                  <c16:uniqueId val="{00000001-D4DD-41D8-819E-194B16F12F50}"/>
                </c:ext>
              </c:extLst>
            </c:dLbl>
            <c:dLbl>
              <c:idx val="1"/>
              <c:layout>
                <c:manualLayout>
                  <c:x val="0.125"/>
                  <c:y val="9.2592592592592587E-3"/>
                </c:manualLayout>
              </c:layout>
              <c:showLegendKey val="0"/>
              <c:showVal val="1"/>
              <c:showCatName val="0"/>
              <c:showSerName val="0"/>
              <c:showPercent val="0"/>
              <c:showBubbleSize val="0"/>
              <c:extLst>
                <c:ext xmlns:c15="http://schemas.microsoft.com/office/drawing/2012/chart" uri="{CE6537A1-D6FC-4f65-9D91-7224C49458BB}">
                  <c15:layout>
                    <c:manualLayout>
                      <c:w val="9.35E-2"/>
                      <c:h val="0.10430555555555555"/>
                    </c:manualLayout>
                  </c15:layout>
                </c:ext>
                <c:ext xmlns:c16="http://schemas.microsoft.com/office/drawing/2014/chart" uri="{C3380CC4-5D6E-409C-BE32-E72D297353CC}">
                  <c16:uniqueId val="{00000003-D4DD-41D8-819E-194B16F12F50}"/>
                </c:ext>
              </c:extLst>
            </c:dLbl>
            <c:dLbl>
              <c:idx val="2"/>
              <c:layout>
                <c:manualLayout>
                  <c:x val="-0.11944444444444446"/>
                  <c:y val="9.2592592592592504E-2"/>
                </c:manualLayout>
              </c:layout>
              <c:showLegendKey val="0"/>
              <c:showVal val="1"/>
              <c:showCatName val="0"/>
              <c:showSerName val="0"/>
              <c:showPercent val="0"/>
              <c:showBubbleSize val="0"/>
              <c:extLst>
                <c:ext xmlns:c15="http://schemas.microsoft.com/office/drawing/2012/chart" uri="{CE6537A1-D6FC-4f65-9D91-7224C49458BB}">
                  <c15:layout>
                    <c:manualLayout>
                      <c:w val="9.35E-2"/>
                      <c:h val="0.10430555555555555"/>
                    </c:manualLayout>
                  </c15:layout>
                </c:ext>
                <c:ext xmlns:c16="http://schemas.microsoft.com/office/drawing/2014/chart" uri="{C3380CC4-5D6E-409C-BE32-E72D297353CC}">
                  <c16:uniqueId val="{00000005-D4DD-41D8-819E-194B16F12F50}"/>
                </c:ext>
              </c:extLst>
            </c:dLbl>
            <c:spPr>
              <a:noFill/>
              <a:ln>
                <a:noFill/>
              </a:ln>
              <a:effectLst/>
            </c:spPr>
            <c:txPr>
              <a:bodyPr rot="0" spcFirstLastPara="1" vertOverflow="overflow" horzOverflow="overflow" vert="horz" wrap="square" anchor="ctr" anchorCtr="0">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Sheet1!$O$2:$O$4</c:f>
              <c:strCache>
                <c:ptCount val="3"/>
                <c:pt idx="0">
                  <c:v>Buyout</c:v>
                </c:pt>
                <c:pt idx="1">
                  <c:v>Public listing</c:v>
                </c:pt>
                <c:pt idx="2">
                  <c:v>Acquisition</c:v>
                </c:pt>
              </c:strCache>
            </c:strRef>
          </c:cat>
          <c:val>
            <c:numRef>
              <c:f>Sheet1!$P$2:$P$4</c:f>
              <c:numCache>
                <c:formatCode>0%</c:formatCode>
                <c:ptCount val="3"/>
                <c:pt idx="0">
                  <c:v>0.2</c:v>
                </c:pt>
                <c:pt idx="1">
                  <c:v>0.1</c:v>
                </c:pt>
                <c:pt idx="2">
                  <c:v>0.7</c:v>
                </c:pt>
              </c:numCache>
            </c:numRef>
          </c:val>
          <c:extLst>
            <c:ext xmlns:c16="http://schemas.microsoft.com/office/drawing/2014/chart" uri="{C3380CC4-5D6E-409C-BE32-E72D297353CC}">
              <c16:uniqueId val="{00000006-D4DD-41D8-819E-194B16F12F50}"/>
            </c:ext>
          </c:extLst>
        </c:ser>
        <c:dLbls>
          <c:showLegendKey val="0"/>
          <c:showVal val="0"/>
          <c:showCatName val="0"/>
          <c:showSerName val="0"/>
          <c:showPercent val="0"/>
          <c:showBubbleSize val="0"/>
          <c:showLeaderLines val="1"/>
        </c:dLbls>
        <c:firstSliceAng val="0"/>
        <c:holeSize val="73"/>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37748-28F8-44F4-B853-39BC59A28327}" type="datetimeFigureOut">
              <a:rPr lang="en-US" smtClean="0"/>
              <a:t>3/5/2025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055B0-6A7D-4008-AFAA-26A1195908BF}" type="slidenum">
              <a:rPr lang="en-US" smtClean="0"/>
              <a:t>‹#›</a:t>
            </a:fld>
            <a:endParaRPr lang="en-US" dirty="0"/>
          </a:p>
        </p:txBody>
      </p:sp>
    </p:spTree>
    <p:extLst>
      <p:ext uri="{BB962C8B-B14F-4D97-AF65-F5344CB8AC3E}">
        <p14:creationId xmlns:p14="http://schemas.microsoft.com/office/powerpoint/2010/main" val="296513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055B0-6A7D-4008-AFAA-26A1195908BF}" type="slidenum">
              <a:rPr lang="en-US" smtClean="0"/>
              <a:t>7</a:t>
            </a:fld>
            <a:endParaRPr lang="en-US" dirty="0"/>
          </a:p>
        </p:txBody>
      </p:sp>
    </p:spTree>
    <p:extLst>
      <p:ext uri="{BB962C8B-B14F-4D97-AF65-F5344CB8AC3E}">
        <p14:creationId xmlns:p14="http://schemas.microsoft.com/office/powerpoint/2010/main" val="21534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055B0-6A7D-4008-AFAA-26A1195908BF}" type="slidenum">
              <a:rPr lang="en-US" smtClean="0"/>
              <a:t>9</a:t>
            </a:fld>
            <a:endParaRPr lang="en-US" dirty="0"/>
          </a:p>
        </p:txBody>
      </p:sp>
    </p:spTree>
    <p:extLst>
      <p:ext uri="{BB962C8B-B14F-4D97-AF65-F5344CB8AC3E}">
        <p14:creationId xmlns:p14="http://schemas.microsoft.com/office/powerpoint/2010/main" val="131329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055B0-6A7D-4008-AFAA-26A1195908BF}" type="slidenum">
              <a:rPr lang="en-US" smtClean="0"/>
              <a:t>10</a:t>
            </a:fld>
            <a:endParaRPr lang="en-US" dirty="0"/>
          </a:p>
        </p:txBody>
      </p:sp>
    </p:spTree>
    <p:extLst>
      <p:ext uri="{BB962C8B-B14F-4D97-AF65-F5344CB8AC3E}">
        <p14:creationId xmlns:p14="http://schemas.microsoft.com/office/powerpoint/2010/main" val="399205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055B0-6A7D-4008-AFAA-26A1195908BF}" type="slidenum">
              <a:rPr lang="en-US" smtClean="0"/>
              <a:t>18</a:t>
            </a:fld>
            <a:endParaRPr lang="en-US" dirty="0"/>
          </a:p>
        </p:txBody>
      </p:sp>
    </p:spTree>
    <p:extLst>
      <p:ext uri="{BB962C8B-B14F-4D97-AF65-F5344CB8AC3E}">
        <p14:creationId xmlns:p14="http://schemas.microsoft.com/office/powerpoint/2010/main" val="259703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055B0-6A7D-4008-AFAA-26A1195908BF}" type="slidenum">
              <a:rPr lang="en-US" smtClean="0"/>
              <a:t>31</a:t>
            </a:fld>
            <a:endParaRPr lang="en-US" dirty="0"/>
          </a:p>
        </p:txBody>
      </p:sp>
    </p:spTree>
    <p:extLst>
      <p:ext uri="{BB962C8B-B14F-4D97-AF65-F5344CB8AC3E}">
        <p14:creationId xmlns:p14="http://schemas.microsoft.com/office/powerpoint/2010/main" val="43928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055B0-6A7D-4008-AFAA-26A1195908BF}" type="slidenum">
              <a:rPr lang="en-US" smtClean="0"/>
              <a:t>32</a:t>
            </a:fld>
            <a:endParaRPr lang="en-US" dirty="0"/>
          </a:p>
        </p:txBody>
      </p:sp>
    </p:spTree>
    <p:extLst>
      <p:ext uri="{BB962C8B-B14F-4D97-AF65-F5344CB8AC3E}">
        <p14:creationId xmlns:p14="http://schemas.microsoft.com/office/powerpoint/2010/main" val="58295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055B0-6A7D-4008-AFAA-26A1195908BF}" type="slidenum">
              <a:rPr lang="en-US" smtClean="0"/>
              <a:t>33</a:t>
            </a:fld>
            <a:endParaRPr lang="en-US" dirty="0"/>
          </a:p>
        </p:txBody>
      </p:sp>
    </p:spTree>
    <p:extLst>
      <p:ext uri="{BB962C8B-B14F-4D97-AF65-F5344CB8AC3E}">
        <p14:creationId xmlns:p14="http://schemas.microsoft.com/office/powerpoint/2010/main" val="162452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F2D32-B47D-0EE9-8CC1-B2807F649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022AA-1BF8-CA29-81E6-F9959FFAE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C3F02-0EC2-6ACE-5665-3430A3AEB2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042E83-FFAB-61CC-CDC1-C8E45F5AD6BF}"/>
              </a:ext>
            </a:extLst>
          </p:cNvPr>
          <p:cNvSpPr>
            <a:spLocks noGrp="1"/>
          </p:cNvSpPr>
          <p:nvPr>
            <p:ph type="sldNum" sz="quarter" idx="5"/>
          </p:nvPr>
        </p:nvSpPr>
        <p:spPr/>
        <p:txBody>
          <a:bodyPr/>
          <a:lstStyle/>
          <a:p>
            <a:fld id="{C94055B0-6A7D-4008-AFAA-26A1195908BF}" type="slidenum">
              <a:rPr lang="en-US" smtClean="0"/>
              <a:t>34</a:t>
            </a:fld>
            <a:endParaRPr lang="en-US" dirty="0"/>
          </a:p>
        </p:txBody>
      </p:sp>
    </p:spTree>
    <p:extLst>
      <p:ext uri="{BB962C8B-B14F-4D97-AF65-F5344CB8AC3E}">
        <p14:creationId xmlns:p14="http://schemas.microsoft.com/office/powerpoint/2010/main" val="162276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CB3B-4B97-42F7-B887-303E96E995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C5A7F8-F2F5-ADBB-6206-7644BC3EC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E0E84B-FB9F-5310-6A9B-700244B4F363}"/>
              </a:ext>
            </a:extLst>
          </p:cNvPr>
          <p:cNvSpPr>
            <a:spLocks noGrp="1"/>
          </p:cNvSpPr>
          <p:nvPr>
            <p:ph type="dt" sz="half" idx="10"/>
          </p:nvPr>
        </p:nvSpPr>
        <p:spPr/>
        <p:txBody>
          <a:bodyPr/>
          <a:lstStyle/>
          <a:p>
            <a:fld id="{FF3FD217-E01F-482C-8686-ABAEA1602567}" type="datetime1">
              <a:rPr lang="en-US" smtClean="0"/>
              <a:t>3/5/2025</a:t>
            </a:fld>
            <a:endParaRPr lang="en-US" dirty="0"/>
          </a:p>
        </p:txBody>
      </p:sp>
      <p:sp>
        <p:nvSpPr>
          <p:cNvPr id="5" name="Footer Placeholder 4">
            <a:extLst>
              <a:ext uri="{FF2B5EF4-FFF2-40B4-BE49-F238E27FC236}">
                <a16:creationId xmlns:a16="http://schemas.microsoft.com/office/drawing/2014/main" id="{4A131705-3816-7D14-E016-4DFEC1F973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6E0718-D160-3DB6-3029-56E93BED5F63}"/>
              </a:ext>
            </a:extLst>
          </p:cNvPr>
          <p:cNvSpPr>
            <a:spLocks noGrp="1"/>
          </p:cNvSpPr>
          <p:nvPr>
            <p:ph type="sldNum" sz="quarter" idx="12"/>
          </p:nvPr>
        </p:nvSpPr>
        <p:spPr/>
        <p:txBody>
          <a:bodyPr/>
          <a:lstStyle/>
          <a:p>
            <a:fld id="{CDFBFB7E-B2E8-4C32-956F-343D552E376C}" type="slidenum">
              <a:rPr lang="en-US" smtClean="0"/>
              <a:t>‹#›</a:t>
            </a:fld>
            <a:endParaRPr lang="en-US" dirty="0"/>
          </a:p>
        </p:txBody>
      </p:sp>
    </p:spTree>
    <p:extLst>
      <p:ext uri="{BB962C8B-B14F-4D97-AF65-F5344CB8AC3E}">
        <p14:creationId xmlns:p14="http://schemas.microsoft.com/office/powerpoint/2010/main" val="351365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46FF-951E-06C7-03EA-380FD43177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87335F-C6FB-30C1-5219-76AD7D74B9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4104C-990E-09E6-75B0-1F34E5599FA0}"/>
              </a:ext>
            </a:extLst>
          </p:cNvPr>
          <p:cNvSpPr>
            <a:spLocks noGrp="1"/>
          </p:cNvSpPr>
          <p:nvPr>
            <p:ph type="dt" sz="half" idx="10"/>
          </p:nvPr>
        </p:nvSpPr>
        <p:spPr/>
        <p:txBody>
          <a:bodyPr/>
          <a:lstStyle/>
          <a:p>
            <a:fld id="{9DBFF6C0-D751-4A95-9BF9-31822CF4ECF9}" type="datetime1">
              <a:rPr lang="en-US" smtClean="0"/>
              <a:t>3/5/2025</a:t>
            </a:fld>
            <a:endParaRPr lang="en-US" dirty="0"/>
          </a:p>
        </p:txBody>
      </p:sp>
      <p:sp>
        <p:nvSpPr>
          <p:cNvPr id="5" name="Footer Placeholder 4">
            <a:extLst>
              <a:ext uri="{FF2B5EF4-FFF2-40B4-BE49-F238E27FC236}">
                <a16:creationId xmlns:a16="http://schemas.microsoft.com/office/drawing/2014/main" id="{552B084A-B600-C478-E6BF-FED038F9F5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8FF4F8-CB91-F9AA-8397-EE11FBCD1699}"/>
              </a:ext>
            </a:extLst>
          </p:cNvPr>
          <p:cNvSpPr>
            <a:spLocks noGrp="1"/>
          </p:cNvSpPr>
          <p:nvPr>
            <p:ph type="sldNum" sz="quarter" idx="12"/>
          </p:nvPr>
        </p:nvSpPr>
        <p:spPr/>
        <p:txBody>
          <a:bodyPr/>
          <a:lstStyle/>
          <a:p>
            <a:fld id="{CDFBFB7E-B2E8-4C32-956F-343D552E376C}" type="slidenum">
              <a:rPr lang="en-US" smtClean="0"/>
              <a:t>‹#›</a:t>
            </a:fld>
            <a:endParaRPr lang="en-US" dirty="0"/>
          </a:p>
        </p:txBody>
      </p:sp>
    </p:spTree>
    <p:extLst>
      <p:ext uri="{BB962C8B-B14F-4D97-AF65-F5344CB8AC3E}">
        <p14:creationId xmlns:p14="http://schemas.microsoft.com/office/powerpoint/2010/main" val="16178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0101EB-73E2-78DE-468B-E5A6545971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8F476C-924F-3E01-D1EA-62C2A9B51A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D1AFB-5B11-C33B-4565-152AE4620B97}"/>
              </a:ext>
            </a:extLst>
          </p:cNvPr>
          <p:cNvSpPr>
            <a:spLocks noGrp="1"/>
          </p:cNvSpPr>
          <p:nvPr>
            <p:ph type="dt" sz="half" idx="10"/>
          </p:nvPr>
        </p:nvSpPr>
        <p:spPr/>
        <p:txBody>
          <a:bodyPr/>
          <a:lstStyle/>
          <a:p>
            <a:fld id="{52E5B32C-F0C2-4A06-8BE5-A19A91254E4D}" type="datetime1">
              <a:rPr lang="en-US" smtClean="0"/>
              <a:t>3/5/2025</a:t>
            </a:fld>
            <a:endParaRPr lang="en-US" dirty="0"/>
          </a:p>
        </p:txBody>
      </p:sp>
      <p:sp>
        <p:nvSpPr>
          <p:cNvPr id="5" name="Footer Placeholder 4">
            <a:extLst>
              <a:ext uri="{FF2B5EF4-FFF2-40B4-BE49-F238E27FC236}">
                <a16:creationId xmlns:a16="http://schemas.microsoft.com/office/drawing/2014/main" id="{629D4C1F-F0E7-99A1-5B63-C55AE8F79E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42D263-AFAC-92B8-B9C2-2D660E647A8C}"/>
              </a:ext>
            </a:extLst>
          </p:cNvPr>
          <p:cNvSpPr>
            <a:spLocks noGrp="1"/>
          </p:cNvSpPr>
          <p:nvPr>
            <p:ph type="sldNum" sz="quarter" idx="12"/>
          </p:nvPr>
        </p:nvSpPr>
        <p:spPr/>
        <p:txBody>
          <a:bodyPr/>
          <a:lstStyle/>
          <a:p>
            <a:fld id="{CDFBFB7E-B2E8-4C32-956F-343D552E376C}" type="slidenum">
              <a:rPr lang="en-US" smtClean="0"/>
              <a:t>‹#›</a:t>
            </a:fld>
            <a:endParaRPr lang="en-US" dirty="0"/>
          </a:p>
        </p:txBody>
      </p:sp>
    </p:spTree>
    <p:extLst>
      <p:ext uri="{BB962C8B-B14F-4D97-AF65-F5344CB8AC3E}">
        <p14:creationId xmlns:p14="http://schemas.microsoft.com/office/powerpoint/2010/main" val="262451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7073-9D08-DE2C-8128-C2D7C19FE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3B50E-3777-C3D0-2EED-DEC3901ABC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19305-3F49-D671-9DC5-431D238F828B}"/>
              </a:ext>
            </a:extLst>
          </p:cNvPr>
          <p:cNvSpPr>
            <a:spLocks noGrp="1"/>
          </p:cNvSpPr>
          <p:nvPr>
            <p:ph type="dt" sz="half" idx="10"/>
          </p:nvPr>
        </p:nvSpPr>
        <p:spPr/>
        <p:txBody>
          <a:bodyPr/>
          <a:lstStyle/>
          <a:p>
            <a:fld id="{2D05A834-8B9F-4753-A168-1894ADA12BCB}" type="datetime1">
              <a:rPr lang="en-US" smtClean="0"/>
              <a:t>3/5/2025</a:t>
            </a:fld>
            <a:endParaRPr lang="en-US" dirty="0"/>
          </a:p>
        </p:txBody>
      </p:sp>
      <p:sp>
        <p:nvSpPr>
          <p:cNvPr id="5" name="Footer Placeholder 4">
            <a:extLst>
              <a:ext uri="{FF2B5EF4-FFF2-40B4-BE49-F238E27FC236}">
                <a16:creationId xmlns:a16="http://schemas.microsoft.com/office/drawing/2014/main" id="{B06FE2BA-E67A-A47C-EBA1-C820A9C3D6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50A109-51A6-C19D-368E-98A83989B305}"/>
              </a:ext>
            </a:extLst>
          </p:cNvPr>
          <p:cNvSpPr>
            <a:spLocks noGrp="1"/>
          </p:cNvSpPr>
          <p:nvPr>
            <p:ph type="sldNum" sz="quarter" idx="12"/>
          </p:nvPr>
        </p:nvSpPr>
        <p:spPr/>
        <p:txBody>
          <a:bodyPr/>
          <a:lstStyle/>
          <a:p>
            <a:fld id="{CDFBFB7E-B2E8-4C32-956F-343D552E376C}" type="slidenum">
              <a:rPr lang="en-US" smtClean="0"/>
              <a:t>‹#›</a:t>
            </a:fld>
            <a:endParaRPr lang="en-US" dirty="0"/>
          </a:p>
        </p:txBody>
      </p:sp>
    </p:spTree>
    <p:extLst>
      <p:ext uri="{BB962C8B-B14F-4D97-AF65-F5344CB8AC3E}">
        <p14:creationId xmlns:p14="http://schemas.microsoft.com/office/powerpoint/2010/main" val="214416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6522-FD54-8D25-AE00-0B35426C2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9AF1AE-1343-574B-70DA-5E16EED987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D3762-69A6-956C-AA3C-746C3451DF4B}"/>
              </a:ext>
            </a:extLst>
          </p:cNvPr>
          <p:cNvSpPr>
            <a:spLocks noGrp="1"/>
          </p:cNvSpPr>
          <p:nvPr>
            <p:ph type="dt" sz="half" idx="10"/>
          </p:nvPr>
        </p:nvSpPr>
        <p:spPr/>
        <p:txBody>
          <a:bodyPr/>
          <a:lstStyle/>
          <a:p>
            <a:fld id="{0206F56E-3160-464E-941D-073B97695982}" type="datetime1">
              <a:rPr lang="en-US" smtClean="0"/>
              <a:t>3/5/2025</a:t>
            </a:fld>
            <a:endParaRPr lang="en-US" dirty="0"/>
          </a:p>
        </p:txBody>
      </p:sp>
      <p:sp>
        <p:nvSpPr>
          <p:cNvPr id="5" name="Footer Placeholder 4">
            <a:extLst>
              <a:ext uri="{FF2B5EF4-FFF2-40B4-BE49-F238E27FC236}">
                <a16:creationId xmlns:a16="http://schemas.microsoft.com/office/drawing/2014/main" id="{71A45AAA-9C3E-7022-F44F-3C8737156D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6EBC71-DEF1-6A84-BB31-76CBBEFAFAE3}"/>
              </a:ext>
            </a:extLst>
          </p:cNvPr>
          <p:cNvSpPr>
            <a:spLocks noGrp="1"/>
          </p:cNvSpPr>
          <p:nvPr>
            <p:ph type="sldNum" sz="quarter" idx="12"/>
          </p:nvPr>
        </p:nvSpPr>
        <p:spPr/>
        <p:txBody>
          <a:bodyPr/>
          <a:lstStyle/>
          <a:p>
            <a:fld id="{CDFBFB7E-B2E8-4C32-956F-343D552E376C}" type="slidenum">
              <a:rPr lang="en-US" smtClean="0"/>
              <a:t>‹#›</a:t>
            </a:fld>
            <a:endParaRPr lang="en-US" dirty="0"/>
          </a:p>
        </p:txBody>
      </p:sp>
    </p:spTree>
    <p:extLst>
      <p:ext uri="{BB962C8B-B14F-4D97-AF65-F5344CB8AC3E}">
        <p14:creationId xmlns:p14="http://schemas.microsoft.com/office/powerpoint/2010/main" val="48700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DB4-CE65-7876-272A-B5F87795F0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3C65D-EB97-97D0-1C09-C7A37C7A78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A2B399-9BE9-A9DC-F232-3C42B0F67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CFF9DA-14C5-C012-BB76-1A24B0F220D7}"/>
              </a:ext>
            </a:extLst>
          </p:cNvPr>
          <p:cNvSpPr>
            <a:spLocks noGrp="1"/>
          </p:cNvSpPr>
          <p:nvPr>
            <p:ph type="dt" sz="half" idx="10"/>
          </p:nvPr>
        </p:nvSpPr>
        <p:spPr/>
        <p:txBody>
          <a:bodyPr/>
          <a:lstStyle/>
          <a:p>
            <a:fld id="{439C7D2C-9B32-495F-8C4F-A99C51BE205E}" type="datetime1">
              <a:rPr lang="en-US" smtClean="0"/>
              <a:t>3/5/2025</a:t>
            </a:fld>
            <a:endParaRPr lang="en-US" dirty="0"/>
          </a:p>
        </p:txBody>
      </p:sp>
      <p:sp>
        <p:nvSpPr>
          <p:cNvPr id="6" name="Footer Placeholder 5">
            <a:extLst>
              <a:ext uri="{FF2B5EF4-FFF2-40B4-BE49-F238E27FC236}">
                <a16:creationId xmlns:a16="http://schemas.microsoft.com/office/drawing/2014/main" id="{B50822C0-187F-9C8A-2EC7-E59E87DBB2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4180ED-8DA0-D1E0-0E1A-165209260BB6}"/>
              </a:ext>
            </a:extLst>
          </p:cNvPr>
          <p:cNvSpPr>
            <a:spLocks noGrp="1"/>
          </p:cNvSpPr>
          <p:nvPr>
            <p:ph type="sldNum" sz="quarter" idx="12"/>
          </p:nvPr>
        </p:nvSpPr>
        <p:spPr/>
        <p:txBody>
          <a:bodyPr/>
          <a:lstStyle/>
          <a:p>
            <a:fld id="{CDFBFB7E-B2E8-4C32-956F-343D552E376C}" type="slidenum">
              <a:rPr lang="en-US" smtClean="0"/>
              <a:t>‹#›</a:t>
            </a:fld>
            <a:endParaRPr lang="en-US" dirty="0"/>
          </a:p>
        </p:txBody>
      </p:sp>
    </p:spTree>
    <p:extLst>
      <p:ext uri="{BB962C8B-B14F-4D97-AF65-F5344CB8AC3E}">
        <p14:creationId xmlns:p14="http://schemas.microsoft.com/office/powerpoint/2010/main" val="351828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20A7-A63D-BDF2-9821-A28E6E1E43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199225-DD4C-AAB8-2D16-CDA1DC543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9AD7C9-85E0-2747-6626-C5042B2790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052C94-CE02-0124-449E-28A99CB75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7B0BA-EEAE-21F3-E3C7-ACA17AB0A9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29456E-C1C0-EAAC-424E-A521658AD2E2}"/>
              </a:ext>
            </a:extLst>
          </p:cNvPr>
          <p:cNvSpPr>
            <a:spLocks noGrp="1"/>
          </p:cNvSpPr>
          <p:nvPr>
            <p:ph type="dt" sz="half" idx="10"/>
          </p:nvPr>
        </p:nvSpPr>
        <p:spPr/>
        <p:txBody>
          <a:bodyPr/>
          <a:lstStyle/>
          <a:p>
            <a:fld id="{0C86B0F9-7E1E-496A-87B7-7786ABB5FEBC}" type="datetime1">
              <a:rPr lang="en-US" smtClean="0"/>
              <a:t>3/5/2025</a:t>
            </a:fld>
            <a:endParaRPr lang="en-US" dirty="0"/>
          </a:p>
        </p:txBody>
      </p:sp>
      <p:sp>
        <p:nvSpPr>
          <p:cNvPr id="8" name="Footer Placeholder 7">
            <a:extLst>
              <a:ext uri="{FF2B5EF4-FFF2-40B4-BE49-F238E27FC236}">
                <a16:creationId xmlns:a16="http://schemas.microsoft.com/office/drawing/2014/main" id="{B0F794CE-62BA-8C35-F928-96A991F273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4228B2C-C1FA-F441-8003-6FE1754544E2}"/>
              </a:ext>
            </a:extLst>
          </p:cNvPr>
          <p:cNvSpPr>
            <a:spLocks noGrp="1"/>
          </p:cNvSpPr>
          <p:nvPr>
            <p:ph type="sldNum" sz="quarter" idx="12"/>
          </p:nvPr>
        </p:nvSpPr>
        <p:spPr/>
        <p:txBody>
          <a:bodyPr/>
          <a:lstStyle/>
          <a:p>
            <a:fld id="{CDFBFB7E-B2E8-4C32-956F-343D552E376C}" type="slidenum">
              <a:rPr lang="en-US" smtClean="0"/>
              <a:t>‹#›</a:t>
            </a:fld>
            <a:endParaRPr lang="en-US" dirty="0"/>
          </a:p>
        </p:txBody>
      </p:sp>
    </p:spTree>
    <p:extLst>
      <p:ext uri="{BB962C8B-B14F-4D97-AF65-F5344CB8AC3E}">
        <p14:creationId xmlns:p14="http://schemas.microsoft.com/office/powerpoint/2010/main" val="155623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5140-D491-1660-865D-9D7AE49F4E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DACE67-CC75-EEEB-C6C4-CB69D330F420}"/>
              </a:ext>
            </a:extLst>
          </p:cNvPr>
          <p:cNvSpPr>
            <a:spLocks noGrp="1"/>
          </p:cNvSpPr>
          <p:nvPr>
            <p:ph type="dt" sz="half" idx="10"/>
          </p:nvPr>
        </p:nvSpPr>
        <p:spPr/>
        <p:txBody>
          <a:bodyPr/>
          <a:lstStyle/>
          <a:p>
            <a:fld id="{F379A473-19CE-430D-816E-B86402D29615}" type="datetime1">
              <a:rPr lang="en-US" smtClean="0"/>
              <a:t>3/5/2025</a:t>
            </a:fld>
            <a:endParaRPr lang="en-US" dirty="0"/>
          </a:p>
        </p:txBody>
      </p:sp>
      <p:sp>
        <p:nvSpPr>
          <p:cNvPr id="4" name="Footer Placeholder 3">
            <a:extLst>
              <a:ext uri="{FF2B5EF4-FFF2-40B4-BE49-F238E27FC236}">
                <a16:creationId xmlns:a16="http://schemas.microsoft.com/office/drawing/2014/main" id="{125AA09C-B21D-F933-0CEC-66C852D1461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BB4CAE-9776-C58A-E098-530846CB7FB9}"/>
              </a:ext>
            </a:extLst>
          </p:cNvPr>
          <p:cNvSpPr>
            <a:spLocks noGrp="1"/>
          </p:cNvSpPr>
          <p:nvPr>
            <p:ph type="sldNum" sz="quarter" idx="12"/>
          </p:nvPr>
        </p:nvSpPr>
        <p:spPr/>
        <p:txBody>
          <a:bodyPr/>
          <a:lstStyle/>
          <a:p>
            <a:fld id="{CDFBFB7E-B2E8-4C32-956F-343D552E376C}" type="slidenum">
              <a:rPr lang="en-US" smtClean="0"/>
              <a:t>‹#›</a:t>
            </a:fld>
            <a:endParaRPr lang="en-US" dirty="0"/>
          </a:p>
        </p:txBody>
      </p:sp>
    </p:spTree>
    <p:extLst>
      <p:ext uri="{BB962C8B-B14F-4D97-AF65-F5344CB8AC3E}">
        <p14:creationId xmlns:p14="http://schemas.microsoft.com/office/powerpoint/2010/main" val="36231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61FB0-D3D0-AE24-ED8E-0061AE1B7CBC}"/>
              </a:ext>
            </a:extLst>
          </p:cNvPr>
          <p:cNvSpPr>
            <a:spLocks noGrp="1"/>
          </p:cNvSpPr>
          <p:nvPr>
            <p:ph type="dt" sz="half" idx="10"/>
          </p:nvPr>
        </p:nvSpPr>
        <p:spPr/>
        <p:txBody>
          <a:bodyPr/>
          <a:lstStyle/>
          <a:p>
            <a:fld id="{DF223A78-4939-4E37-9674-6DC643EB1C0E}" type="datetime1">
              <a:rPr lang="en-US" smtClean="0"/>
              <a:t>3/5/2025</a:t>
            </a:fld>
            <a:endParaRPr lang="en-US" dirty="0"/>
          </a:p>
        </p:txBody>
      </p:sp>
      <p:sp>
        <p:nvSpPr>
          <p:cNvPr id="3" name="Footer Placeholder 2">
            <a:extLst>
              <a:ext uri="{FF2B5EF4-FFF2-40B4-BE49-F238E27FC236}">
                <a16:creationId xmlns:a16="http://schemas.microsoft.com/office/drawing/2014/main" id="{8D897BAD-DEFD-CE65-BA38-9A002A8A09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C1D83C-ABFD-0760-EDD3-383B0E327FAC}"/>
              </a:ext>
            </a:extLst>
          </p:cNvPr>
          <p:cNvSpPr>
            <a:spLocks noGrp="1"/>
          </p:cNvSpPr>
          <p:nvPr>
            <p:ph type="sldNum" sz="quarter" idx="12"/>
          </p:nvPr>
        </p:nvSpPr>
        <p:spPr/>
        <p:txBody>
          <a:bodyPr/>
          <a:lstStyle/>
          <a:p>
            <a:fld id="{CDFBFB7E-B2E8-4C32-956F-343D552E376C}" type="slidenum">
              <a:rPr lang="en-US" smtClean="0"/>
              <a:t>‹#›</a:t>
            </a:fld>
            <a:endParaRPr lang="en-US" dirty="0"/>
          </a:p>
        </p:txBody>
      </p:sp>
    </p:spTree>
    <p:extLst>
      <p:ext uri="{BB962C8B-B14F-4D97-AF65-F5344CB8AC3E}">
        <p14:creationId xmlns:p14="http://schemas.microsoft.com/office/powerpoint/2010/main" val="314405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1FC2-3084-4652-894B-CF581FD5E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A8AC3F-59D7-22EB-6FB1-200D1AE31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F5C0CE-8C4F-6E5E-B556-8B152AD84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B1E83-E2EB-8E4D-282D-B121E22AB95E}"/>
              </a:ext>
            </a:extLst>
          </p:cNvPr>
          <p:cNvSpPr>
            <a:spLocks noGrp="1"/>
          </p:cNvSpPr>
          <p:nvPr>
            <p:ph type="dt" sz="half" idx="10"/>
          </p:nvPr>
        </p:nvSpPr>
        <p:spPr/>
        <p:txBody>
          <a:bodyPr/>
          <a:lstStyle/>
          <a:p>
            <a:fld id="{2DDDD3A5-3FC1-4B3B-BC27-ABD1EA8F9438}" type="datetime1">
              <a:rPr lang="en-US" smtClean="0"/>
              <a:t>3/5/2025</a:t>
            </a:fld>
            <a:endParaRPr lang="en-US" dirty="0"/>
          </a:p>
        </p:txBody>
      </p:sp>
      <p:sp>
        <p:nvSpPr>
          <p:cNvPr id="6" name="Footer Placeholder 5">
            <a:extLst>
              <a:ext uri="{FF2B5EF4-FFF2-40B4-BE49-F238E27FC236}">
                <a16:creationId xmlns:a16="http://schemas.microsoft.com/office/drawing/2014/main" id="{39E48816-6B6C-295F-2637-F0B91A2F1A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642763-02A4-51ED-ADDB-41AC280C85F7}"/>
              </a:ext>
            </a:extLst>
          </p:cNvPr>
          <p:cNvSpPr>
            <a:spLocks noGrp="1"/>
          </p:cNvSpPr>
          <p:nvPr>
            <p:ph type="sldNum" sz="quarter" idx="12"/>
          </p:nvPr>
        </p:nvSpPr>
        <p:spPr/>
        <p:txBody>
          <a:bodyPr/>
          <a:lstStyle/>
          <a:p>
            <a:fld id="{CDFBFB7E-B2E8-4C32-956F-343D552E376C}" type="slidenum">
              <a:rPr lang="en-US" smtClean="0"/>
              <a:t>‹#›</a:t>
            </a:fld>
            <a:endParaRPr lang="en-US" dirty="0"/>
          </a:p>
        </p:txBody>
      </p:sp>
    </p:spTree>
    <p:extLst>
      <p:ext uri="{BB962C8B-B14F-4D97-AF65-F5344CB8AC3E}">
        <p14:creationId xmlns:p14="http://schemas.microsoft.com/office/powerpoint/2010/main" val="179897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8646-6905-AC8F-2275-389B8C334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891958-6818-731A-F28D-CB82DC53F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D9C186-C8CF-5DF8-6A7C-DD0E68FCF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593135-B89C-FC94-F6C4-D6D05701AE30}"/>
              </a:ext>
            </a:extLst>
          </p:cNvPr>
          <p:cNvSpPr>
            <a:spLocks noGrp="1"/>
          </p:cNvSpPr>
          <p:nvPr>
            <p:ph type="dt" sz="half" idx="10"/>
          </p:nvPr>
        </p:nvSpPr>
        <p:spPr/>
        <p:txBody>
          <a:bodyPr/>
          <a:lstStyle/>
          <a:p>
            <a:fld id="{195A1CB8-1457-4FC2-8766-D53F1F2B8072}" type="datetime1">
              <a:rPr lang="en-US" smtClean="0"/>
              <a:t>3/5/2025</a:t>
            </a:fld>
            <a:endParaRPr lang="en-US" dirty="0"/>
          </a:p>
        </p:txBody>
      </p:sp>
      <p:sp>
        <p:nvSpPr>
          <p:cNvPr id="6" name="Footer Placeholder 5">
            <a:extLst>
              <a:ext uri="{FF2B5EF4-FFF2-40B4-BE49-F238E27FC236}">
                <a16:creationId xmlns:a16="http://schemas.microsoft.com/office/drawing/2014/main" id="{B0790131-2B0A-DB54-3C11-0E35E495D8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FC054D-F75A-2169-8026-58A05C274E9E}"/>
              </a:ext>
            </a:extLst>
          </p:cNvPr>
          <p:cNvSpPr>
            <a:spLocks noGrp="1"/>
          </p:cNvSpPr>
          <p:nvPr>
            <p:ph type="sldNum" sz="quarter" idx="12"/>
          </p:nvPr>
        </p:nvSpPr>
        <p:spPr/>
        <p:txBody>
          <a:bodyPr/>
          <a:lstStyle/>
          <a:p>
            <a:fld id="{CDFBFB7E-B2E8-4C32-956F-343D552E376C}" type="slidenum">
              <a:rPr lang="en-US" smtClean="0"/>
              <a:t>‹#›</a:t>
            </a:fld>
            <a:endParaRPr lang="en-US" dirty="0"/>
          </a:p>
        </p:txBody>
      </p:sp>
    </p:spTree>
    <p:extLst>
      <p:ext uri="{BB962C8B-B14F-4D97-AF65-F5344CB8AC3E}">
        <p14:creationId xmlns:p14="http://schemas.microsoft.com/office/powerpoint/2010/main" val="422990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19C1E-941C-65E0-6854-FE0D67615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7FF5BB-6240-AD7C-6E03-FD3CE283D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B3187-03BC-88F2-F66B-25F31A3C4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7D895-D877-4F4C-81AB-063BB615F056}" type="datetime1">
              <a:rPr lang="en-US" smtClean="0"/>
              <a:t>3/5/2025</a:t>
            </a:fld>
            <a:endParaRPr lang="en-US" dirty="0"/>
          </a:p>
        </p:txBody>
      </p:sp>
      <p:sp>
        <p:nvSpPr>
          <p:cNvPr id="5" name="Footer Placeholder 4">
            <a:extLst>
              <a:ext uri="{FF2B5EF4-FFF2-40B4-BE49-F238E27FC236}">
                <a16:creationId xmlns:a16="http://schemas.microsoft.com/office/drawing/2014/main" id="{F60579B0-72DC-D539-D1CF-D18457C1B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75CF47-C143-4661-CDE3-227DCE168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BFB7E-B2E8-4C32-956F-343D552E376C}" type="slidenum">
              <a:rPr lang="en-US" smtClean="0"/>
              <a:t>‹#›</a:t>
            </a:fld>
            <a:endParaRPr lang="en-US" dirty="0"/>
          </a:p>
        </p:txBody>
      </p:sp>
    </p:spTree>
    <p:extLst>
      <p:ext uri="{BB962C8B-B14F-4D97-AF65-F5344CB8AC3E}">
        <p14:creationId xmlns:p14="http://schemas.microsoft.com/office/powerpoint/2010/main" val="1259605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f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lnkd.in/g4QhNsjV" TargetMode="External"/><Relationship Id="rId13" Type="http://schemas.openxmlformats.org/officeDocument/2006/relationships/hyperlink" Target="https://lnkd.in/gBD_7rRY" TargetMode="External"/><Relationship Id="rId18" Type="http://schemas.openxmlformats.org/officeDocument/2006/relationships/hyperlink" Target="https://lnkd.in/d__3NqRC" TargetMode="External"/><Relationship Id="rId26" Type="http://schemas.openxmlformats.org/officeDocument/2006/relationships/hyperlink" Target="https://lnkd.in/gYAW3avh" TargetMode="External"/><Relationship Id="rId3" Type="http://schemas.openxmlformats.org/officeDocument/2006/relationships/image" Target="../media/image2.png"/><Relationship Id="rId21" Type="http://schemas.openxmlformats.org/officeDocument/2006/relationships/hyperlink" Target="https://lnkd.in/ganPEBgV" TargetMode="External"/><Relationship Id="rId7" Type="http://schemas.openxmlformats.org/officeDocument/2006/relationships/hyperlink" Target="https://lnkd.in/gU_PZwra" TargetMode="External"/><Relationship Id="rId12" Type="http://schemas.openxmlformats.org/officeDocument/2006/relationships/hyperlink" Target="https://lnkd.in/g2bHpUYd" TargetMode="External"/><Relationship Id="rId17" Type="http://schemas.openxmlformats.org/officeDocument/2006/relationships/hyperlink" Target="https://mapofthemoney.com/" TargetMode="External"/><Relationship Id="rId25" Type="http://schemas.openxmlformats.org/officeDocument/2006/relationships/hyperlink" Target="https://lnkd.in/gd4JefpG" TargetMode="External"/><Relationship Id="rId2" Type="http://schemas.openxmlformats.org/officeDocument/2006/relationships/image" Target="../media/image1.png"/><Relationship Id="rId16" Type="http://schemas.openxmlformats.org/officeDocument/2006/relationships/hyperlink" Target="https://lnkd.in/durcuiUw" TargetMode="External"/><Relationship Id="rId20" Type="http://schemas.openxmlformats.org/officeDocument/2006/relationships/hyperlink" Target="https://lnkd.in/gMWDprYC" TargetMode="External"/><Relationship Id="rId29" Type="http://schemas.openxmlformats.org/officeDocument/2006/relationships/hyperlink" Target="https://lnkd.in/g3z-cx6z" TargetMode="External"/><Relationship Id="rId1" Type="http://schemas.openxmlformats.org/officeDocument/2006/relationships/slideLayout" Target="../slideLayouts/slideLayout2.xml"/><Relationship Id="rId6" Type="http://schemas.openxmlformats.org/officeDocument/2006/relationships/hyperlink" Target="https://lnkd.in/gMKTstBz" TargetMode="External"/><Relationship Id="rId11" Type="http://schemas.openxmlformats.org/officeDocument/2006/relationships/hyperlink" Target="https://lnkd.in/gkPYUKH3" TargetMode="External"/><Relationship Id="rId24" Type="http://schemas.openxmlformats.org/officeDocument/2006/relationships/hyperlink" Target="https://lnkd.in/g3z9sBAE" TargetMode="External"/><Relationship Id="rId5" Type="http://schemas.openxmlformats.org/officeDocument/2006/relationships/hyperlink" Target="https://lnkd.in/g7rntFQa" TargetMode="External"/><Relationship Id="rId15" Type="http://schemas.openxmlformats.org/officeDocument/2006/relationships/hyperlink" Target="https://lnkd.in/gbFnpmRX" TargetMode="External"/><Relationship Id="rId23" Type="http://schemas.openxmlformats.org/officeDocument/2006/relationships/hyperlink" Target="https://lnkd.in/gHtZZY2y" TargetMode="External"/><Relationship Id="rId28" Type="http://schemas.openxmlformats.org/officeDocument/2006/relationships/hyperlink" Target="https://lnkd.in/gxYmwaTb" TargetMode="External"/><Relationship Id="rId10" Type="http://schemas.openxmlformats.org/officeDocument/2006/relationships/hyperlink" Target="https://lnkd.in/gZC4qqxW" TargetMode="External"/><Relationship Id="rId19" Type="http://schemas.openxmlformats.org/officeDocument/2006/relationships/hyperlink" Target="https://lnkd.in/gqTqjKJu" TargetMode="External"/><Relationship Id="rId4" Type="http://schemas.openxmlformats.org/officeDocument/2006/relationships/hyperlink" Target="https://lnkd.in/gnxYgFF8" TargetMode="External"/><Relationship Id="rId9" Type="http://schemas.openxmlformats.org/officeDocument/2006/relationships/hyperlink" Target="https://lnkd.in/gDcKfxwD" TargetMode="External"/><Relationship Id="rId14" Type="http://schemas.openxmlformats.org/officeDocument/2006/relationships/hyperlink" Target="https://lnkd.in/gx2iHdDS" TargetMode="External"/><Relationship Id="rId22" Type="http://schemas.openxmlformats.org/officeDocument/2006/relationships/hyperlink" Target="https://lnkd.in/gWFADRuP" TargetMode="External"/><Relationship Id="rId27" Type="http://schemas.openxmlformats.org/officeDocument/2006/relationships/hyperlink" Target="https://lnkd.in/gJfuaFVy" TargetMode="External"/><Relationship Id="rId30" Type="http://schemas.openxmlformats.org/officeDocument/2006/relationships/hyperlink" Target="https://lnkd.in/ghZ5PeQ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E182-8219-4F2A-B620-451FB15A5746}"/>
              </a:ext>
            </a:extLst>
          </p:cNvPr>
          <p:cNvSpPr>
            <a:spLocks noGrp="1"/>
          </p:cNvSpPr>
          <p:nvPr>
            <p:ph type="ctrTitle"/>
          </p:nvPr>
        </p:nvSpPr>
        <p:spPr>
          <a:xfrm>
            <a:off x="540651" y="1372616"/>
            <a:ext cx="11274186" cy="1596052"/>
          </a:xfrm>
        </p:spPr>
        <p:txBody>
          <a:bodyPr anchor="t">
            <a:normAutofit fontScale="90000"/>
          </a:bodyPr>
          <a:lstStyle/>
          <a:p>
            <a:br>
              <a:rPr lang="en-US" dirty="0">
                <a:latin typeface="+mn-lt"/>
              </a:rPr>
            </a:br>
            <a:r>
              <a:rPr lang="en-US" sz="4400" dirty="0"/>
              <a:t>Integrating Start-Ups Into Your Research Franchise</a:t>
            </a:r>
            <a:br>
              <a:rPr lang="en-US" sz="4400" dirty="0"/>
            </a:br>
            <a:endParaRPr lang="en-US" sz="4400" dirty="0"/>
          </a:p>
        </p:txBody>
      </p:sp>
      <p:sp>
        <p:nvSpPr>
          <p:cNvPr id="3" name="Subtitle 2">
            <a:extLst>
              <a:ext uri="{FF2B5EF4-FFF2-40B4-BE49-F238E27FC236}">
                <a16:creationId xmlns:a16="http://schemas.microsoft.com/office/drawing/2014/main" id="{DB453124-D051-47AE-A819-FD679F86B3F9}"/>
              </a:ext>
            </a:extLst>
          </p:cNvPr>
          <p:cNvSpPr>
            <a:spLocks noGrp="1"/>
          </p:cNvSpPr>
          <p:nvPr>
            <p:ph type="subTitle" idx="1"/>
          </p:nvPr>
        </p:nvSpPr>
        <p:spPr>
          <a:xfrm>
            <a:off x="1060704" y="4885816"/>
            <a:ext cx="9144000" cy="1655762"/>
          </a:xfrm>
        </p:spPr>
        <p:txBody>
          <a:bodyPr>
            <a:normAutofit/>
          </a:bodyPr>
          <a:lstStyle/>
          <a:p>
            <a:pPr algn="l"/>
            <a:r>
              <a:rPr lang="en-US" sz="1600" dirty="0">
                <a:latin typeface="+mn-lt"/>
              </a:rPr>
              <a:t>Steve </a:t>
            </a:r>
            <a:r>
              <a:rPr lang="en-US" sz="1600" dirty="0"/>
              <a:t>H</a:t>
            </a:r>
            <a:r>
              <a:rPr lang="en-US" sz="1600" dirty="0">
                <a:latin typeface="+mn-lt"/>
              </a:rPr>
              <a:t>aggerty</a:t>
            </a:r>
          </a:p>
          <a:p>
            <a:pPr algn="l"/>
            <a:r>
              <a:rPr lang="en-US" sz="1600" dirty="0">
                <a:latin typeface="+mn-lt"/>
              </a:rPr>
              <a:t>Interior Lines Advisory</a:t>
            </a:r>
          </a:p>
          <a:p>
            <a:pPr algn="l"/>
            <a:r>
              <a:rPr lang="en-US" sz="1600" dirty="0"/>
              <a:t>November </a:t>
            </a:r>
            <a:r>
              <a:rPr lang="en-US" sz="1600" dirty="0">
                <a:latin typeface="+mn-lt"/>
              </a:rPr>
              <a:t>2024</a:t>
            </a:r>
          </a:p>
          <a:p>
            <a:pPr algn="l"/>
            <a:r>
              <a:rPr lang="en-US" sz="1600" dirty="0">
                <a:solidFill>
                  <a:srgbClr val="131313"/>
                </a:solidFill>
                <a:latin typeface="+mn-lt"/>
                <a:cs typeface="Wells Fargo Sans"/>
              </a:rPr>
              <a:t>CONFIDENTIAL</a:t>
            </a:r>
          </a:p>
          <a:p>
            <a:pPr algn="l"/>
            <a:endParaRPr lang="en-US" sz="4000" dirty="0">
              <a:solidFill>
                <a:srgbClr val="131313"/>
              </a:solidFill>
              <a:latin typeface="Wells Fargo Sans"/>
              <a:cs typeface="Wells Fargo Sans"/>
            </a:endParaRPr>
          </a:p>
          <a:p>
            <a:pPr algn="l"/>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07707" y="369463"/>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187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22">
            <a:extLst>
              <a:ext uri="{FF2B5EF4-FFF2-40B4-BE49-F238E27FC236}">
                <a16:creationId xmlns:a16="http://schemas.microsoft.com/office/drawing/2014/main" id="{B99D8DC5-4CFD-3AE5-6BC5-7972059C590A}"/>
              </a:ext>
            </a:extLst>
          </p:cNvPr>
          <p:cNvGraphicFramePr>
            <a:graphicFrameLocks noGrp="1"/>
          </p:cNvGraphicFramePr>
          <p:nvPr>
            <p:ph idx="1"/>
            <p:extLst>
              <p:ext uri="{D42A27DB-BD31-4B8C-83A1-F6EECF244321}">
                <p14:modId xmlns:p14="http://schemas.microsoft.com/office/powerpoint/2010/main" val="3405070878"/>
              </p:ext>
            </p:extLst>
          </p:nvPr>
        </p:nvGraphicFramePr>
        <p:xfrm>
          <a:off x="645286" y="2517732"/>
          <a:ext cx="11022709" cy="3325660"/>
        </p:xfrm>
        <a:graphic>
          <a:graphicData uri="http://schemas.openxmlformats.org/drawingml/2006/table">
            <a:tbl>
              <a:tblPr firstRow="1" bandRow="1">
                <a:tableStyleId>{073A0DAA-6AF3-43AB-8588-CEC1D06C72B9}</a:tableStyleId>
              </a:tblPr>
              <a:tblGrid>
                <a:gridCol w="3154927">
                  <a:extLst>
                    <a:ext uri="{9D8B030D-6E8A-4147-A177-3AD203B41FA5}">
                      <a16:colId xmlns:a16="http://schemas.microsoft.com/office/drawing/2014/main" val="1909496742"/>
                    </a:ext>
                  </a:extLst>
                </a:gridCol>
                <a:gridCol w="3221372">
                  <a:extLst>
                    <a:ext uri="{9D8B030D-6E8A-4147-A177-3AD203B41FA5}">
                      <a16:colId xmlns:a16="http://schemas.microsoft.com/office/drawing/2014/main" val="3094439379"/>
                    </a:ext>
                  </a:extLst>
                </a:gridCol>
                <a:gridCol w="4646410">
                  <a:extLst>
                    <a:ext uri="{9D8B030D-6E8A-4147-A177-3AD203B41FA5}">
                      <a16:colId xmlns:a16="http://schemas.microsoft.com/office/drawing/2014/main" val="2945250016"/>
                    </a:ext>
                  </a:extLst>
                </a:gridCol>
              </a:tblGrid>
              <a:tr h="997214">
                <a:tc gridSpan="3">
                  <a:txBody>
                    <a:bodyPr/>
                    <a:lstStyle/>
                    <a:p>
                      <a:pPr algn="ctr"/>
                      <a:r>
                        <a:rPr lang="en-US" sz="2000" dirty="0"/>
                        <a:t>Asset Class Comparison 2023</a:t>
                      </a:r>
                    </a:p>
                    <a:p>
                      <a:pPr algn="ctr"/>
                      <a:r>
                        <a:rPr lang="en-US" sz="2000" dirty="0"/>
                        <a:t> </a:t>
                      </a:r>
                      <a:r>
                        <a:rPr lang="en-US" sz="2800" dirty="0"/>
                        <a:t>Long-term Returns</a:t>
                      </a:r>
                    </a:p>
                  </a:txBody>
                  <a:tcPr>
                    <a:solidFill>
                      <a:schemeClr val="accent3"/>
                    </a:solidFill>
                  </a:tcPr>
                </a:tc>
                <a:tc hMerge="1">
                  <a:txBody>
                    <a:bodyPr/>
                    <a:lstStyle/>
                    <a:p>
                      <a:pPr algn="ctr"/>
                      <a:endParaRPr lang="en-US" dirty="0"/>
                    </a:p>
                  </a:txBody>
                  <a:tcPr/>
                </a:tc>
                <a:tc hMerge="1">
                  <a:txBody>
                    <a:bodyPr/>
                    <a:lstStyle/>
                    <a:p>
                      <a:pPr algn="ctr"/>
                      <a:endParaRPr lang="en-US" sz="2000" dirty="0"/>
                    </a:p>
                  </a:txBody>
                  <a:tcPr/>
                </a:tc>
                <a:extLst>
                  <a:ext uri="{0D108BD9-81ED-4DB2-BD59-A6C34878D82A}">
                    <a16:rowId xmlns:a16="http://schemas.microsoft.com/office/drawing/2014/main" val="1157086166"/>
                  </a:ext>
                </a:extLst>
              </a:tr>
              <a:tr h="444819">
                <a:tc>
                  <a:txBody>
                    <a:bodyPr/>
                    <a:lstStyle/>
                    <a:p>
                      <a:pPr algn="ctr"/>
                      <a:r>
                        <a:rPr lang="en-US" sz="1600" b="1" dirty="0"/>
                        <a:t>Venture Capital Funds (Start-ups)</a:t>
                      </a:r>
                    </a:p>
                  </a:txBody>
                  <a:tcPr/>
                </a:tc>
                <a:tc>
                  <a:txBody>
                    <a:bodyPr/>
                    <a:lstStyle/>
                    <a:p>
                      <a:pPr algn="ctr"/>
                      <a:r>
                        <a:rPr lang="en-US" sz="1600" b="1" dirty="0"/>
                        <a:t>Private Equity Funds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Institutional Equity Funds</a:t>
                      </a:r>
                    </a:p>
                  </a:txBody>
                  <a:tcPr/>
                </a:tc>
                <a:extLst>
                  <a:ext uri="{0D108BD9-81ED-4DB2-BD59-A6C34878D82A}">
                    <a16:rowId xmlns:a16="http://schemas.microsoft.com/office/drawing/2014/main" val="1170455018"/>
                  </a:ext>
                </a:extLst>
              </a:tr>
              <a:tr h="188362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10 Year Annualized Return 15.33%^</a:t>
                      </a:r>
                    </a:p>
                  </a:txBody>
                  <a:tcPr/>
                </a:tc>
                <a:tc>
                  <a:txBody>
                    <a:bodyPr/>
                    <a:lstStyle/>
                    <a:p>
                      <a:pPr marL="285750" indent="-285750" algn="l">
                        <a:buFont typeface="Arial" panose="020B0604020202020204" pitchFamily="34" charset="0"/>
                        <a:buChar char="•"/>
                      </a:pPr>
                      <a:r>
                        <a:rPr lang="en-US" sz="1600" dirty="0"/>
                        <a:t>10 Year Annualized Return 15.59%^</a:t>
                      </a:r>
                    </a:p>
                  </a:txBody>
                  <a:tcPr/>
                </a:tc>
                <a:tc>
                  <a:txBody>
                    <a:bodyPr/>
                    <a:lstStyle/>
                    <a:p>
                      <a:pPr marL="285750" indent="-285750">
                        <a:buFont typeface="Arial" panose="020B0604020202020204" pitchFamily="34" charset="0"/>
                        <a:buChar char="•"/>
                      </a:pPr>
                      <a:r>
                        <a:rPr lang="en-US" sz="1600" dirty="0"/>
                        <a:t>U.S. Large Cap Mutual Fund 10 Year Annualized Return 12.5%#</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Hedge Funds 10 Year Annualized Return 5.6%*</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S&amp;P 10 Year Annualized returns 12.69%@</a:t>
                      </a:r>
                    </a:p>
                  </a:txBody>
                  <a:tcPr/>
                </a:tc>
                <a:extLst>
                  <a:ext uri="{0D108BD9-81ED-4DB2-BD59-A6C34878D82A}">
                    <a16:rowId xmlns:a16="http://schemas.microsoft.com/office/drawing/2014/main" val="1006446435"/>
                  </a:ext>
                </a:extLst>
              </a:tr>
            </a:tbl>
          </a:graphicData>
        </a:graphic>
      </p:graphicFrame>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pPr/>
              <a:t>10</a:t>
            </a:fld>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3">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4">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E46372EB-B537-0BFC-7858-0D4099A148A9}"/>
              </a:ext>
            </a:extLst>
          </p:cNvPr>
          <p:cNvSpPr txBox="1"/>
          <p:nvPr/>
        </p:nvSpPr>
        <p:spPr>
          <a:xfrm>
            <a:off x="73335" y="6150114"/>
            <a:ext cx="6453427" cy="707886"/>
          </a:xfrm>
          <a:prstGeom prst="rect">
            <a:avLst/>
          </a:prstGeom>
          <a:noFill/>
        </p:spPr>
        <p:txBody>
          <a:bodyPr wrap="square" rtlCol="0">
            <a:spAutoFit/>
          </a:bodyPr>
          <a:lstStyle/>
          <a:p>
            <a:r>
              <a:rPr lang="en-US" sz="1000" dirty="0"/>
              <a:t>^Cambridge Associates 10 years ended Dec 2023</a:t>
            </a:r>
          </a:p>
          <a:p>
            <a:r>
              <a:rPr lang="en-US" sz="1000" dirty="0"/>
              <a:t>#Morningstar – 10 years ended Dec 2023</a:t>
            </a:r>
          </a:p>
          <a:p>
            <a:r>
              <a:rPr lang="en-US" sz="1000" dirty="0"/>
              <a:t>*HFRI Equity Total Index – 10 years ended June 2024</a:t>
            </a:r>
          </a:p>
          <a:p>
            <a:r>
              <a:rPr lang="en-US" sz="1000" dirty="0"/>
              <a:t>@ Ajo Vista –10 Years ended May 2024</a:t>
            </a:r>
          </a:p>
        </p:txBody>
      </p:sp>
      <p:sp>
        <p:nvSpPr>
          <p:cNvPr id="8" name="Title 1">
            <a:extLst>
              <a:ext uri="{FF2B5EF4-FFF2-40B4-BE49-F238E27FC236}">
                <a16:creationId xmlns:a16="http://schemas.microsoft.com/office/drawing/2014/main" id="{D09287D0-FEDD-A25F-A1DE-F3D26B4BCEAB}"/>
              </a:ext>
            </a:extLst>
          </p:cNvPr>
          <p:cNvSpPr txBox="1">
            <a:spLocks/>
          </p:cNvSpPr>
          <p:nvPr/>
        </p:nvSpPr>
        <p:spPr>
          <a:xfrm>
            <a:off x="856211" y="664594"/>
            <a:ext cx="10515600" cy="13403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dirty="0"/>
              <a:t>Integrating Start-Ups Into Your Research Franchise</a:t>
            </a:r>
            <a:br>
              <a:rPr lang="en-US" dirty="0"/>
            </a:br>
            <a:r>
              <a:rPr lang="en-US" sz="2800" dirty="0"/>
              <a:t>Navigating the Start-up Landscape</a:t>
            </a:r>
            <a:endParaRPr lang="en-US" sz="5400" dirty="0"/>
          </a:p>
        </p:txBody>
      </p:sp>
      <p:sp>
        <p:nvSpPr>
          <p:cNvPr id="6" name="TextBox 5">
            <a:extLst>
              <a:ext uri="{FF2B5EF4-FFF2-40B4-BE49-F238E27FC236}">
                <a16:creationId xmlns:a16="http://schemas.microsoft.com/office/drawing/2014/main" id="{ECA94AD5-4A86-848D-C88B-E82CE4125C6F}"/>
              </a:ext>
            </a:extLst>
          </p:cNvPr>
          <p:cNvSpPr txBox="1"/>
          <p:nvPr/>
        </p:nvSpPr>
        <p:spPr>
          <a:xfrm>
            <a:off x="958241" y="1997281"/>
            <a:ext cx="10709754" cy="369332"/>
          </a:xfrm>
          <a:prstGeom prst="rect">
            <a:avLst/>
          </a:prstGeom>
          <a:noFill/>
        </p:spPr>
        <p:txBody>
          <a:bodyPr wrap="square">
            <a:spAutoFit/>
          </a:bodyPr>
          <a:lstStyle/>
          <a:p>
            <a:pPr marL="0" indent="0">
              <a:buNone/>
            </a:pPr>
            <a:r>
              <a:rPr lang="en-US" dirty="0"/>
              <a:t>Venture and Private returns have outpaced Institutional Equity returns</a:t>
            </a:r>
            <a:endParaRPr lang="en-US" sz="1800" dirty="0"/>
          </a:p>
        </p:txBody>
      </p:sp>
    </p:spTree>
    <p:extLst>
      <p:ext uri="{BB962C8B-B14F-4D97-AF65-F5344CB8AC3E}">
        <p14:creationId xmlns:p14="http://schemas.microsoft.com/office/powerpoint/2010/main" val="278537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69DB54E7-5049-5F05-18C0-802F68E72DF8}"/>
              </a:ext>
            </a:extLst>
          </p:cNvPr>
          <p:cNvSpPr txBox="1">
            <a:spLocks/>
          </p:cNvSpPr>
          <p:nvPr/>
        </p:nvSpPr>
        <p:spPr>
          <a:xfrm>
            <a:off x="3700941" y="2783173"/>
            <a:ext cx="4790114" cy="3922574"/>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7000"/>
              </a:lnSpc>
              <a:spcBef>
                <a:spcPts val="600"/>
              </a:spcBef>
              <a:spcAft>
                <a:spcPts val="1200"/>
              </a:spcAft>
              <a:buNone/>
            </a:pPr>
            <a:endParaRPr lang="en-US" sz="2000" dirty="0"/>
          </a:p>
        </p:txBody>
      </p:sp>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64030" y="1504748"/>
            <a:ext cx="10515600" cy="5034164"/>
          </a:xfrm>
        </p:spPr>
        <p:txBody>
          <a:bodyPr>
            <a:noAutofit/>
          </a:bodyPr>
          <a:lstStyle/>
          <a:p>
            <a:pPr marL="0" indent="0">
              <a:buNone/>
            </a:pPr>
            <a:br>
              <a:rPr lang="en-US" sz="1800" dirty="0">
                <a:solidFill>
                  <a:srgbClr val="131313"/>
                </a:solidFill>
                <a:cs typeface="Wells Fargo Sans"/>
              </a:rPr>
            </a:br>
            <a:endParaRPr lang="en-US" sz="1800" dirty="0">
              <a:solidFill>
                <a:srgbClr val="131313"/>
              </a:solidFill>
              <a:cs typeface="Wells Fargo Sans"/>
            </a:endParaRPr>
          </a:p>
          <a:p>
            <a:pPr marL="0" indent="0">
              <a:buNone/>
            </a:pPr>
            <a:r>
              <a:rPr lang="en-US" sz="2000" dirty="0"/>
              <a:t>Several Buyside firms are changing fund structures and increasing the size of their early-stage investment teams</a:t>
            </a:r>
            <a:endParaRPr lang="en-US" sz="1800" dirty="0">
              <a:solidFill>
                <a:srgbClr val="131313"/>
              </a:solidFill>
              <a:cs typeface="Wells Fargo Sans"/>
            </a:endParaRPr>
          </a:p>
          <a:p>
            <a:endParaRPr lang="en-US" sz="2000" dirty="0"/>
          </a:p>
          <a:p>
            <a:endParaRPr lang="en-US" sz="2000" dirty="0"/>
          </a:p>
          <a:p>
            <a:pPr marL="0" indent="0">
              <a:buNone/>
            </a:pPr>
            <a:endParaRPr lang="en-US" sz="2000" dirty="0"/>
          </a:p>
          <a:p>
            <a:endParaRPr lang="en-US" sz="2000" dirty="0"/>
          </a:p>
          <a:p>
            <a:pPr marL="0" indent="0">
              <a:buNone/>
            </a:pPr>
            <a:endParaRPr lang="en-US" sz="2000" dirty="0"/>
          </a:p>
          <a:p>
            <a:endParaRPr lang="en-US" sz="2000" dirty="0"/>
          </a:p>
          <a:p>
            <a:pPr marL="0" indent="0">
              <a:buNone/>
            </a:pPr>
            <a:endParaRPr lang="en-US" sz="2000" dirty="0"/>
          </a:p>
          <a:p>
            <a:pPr marL="0" indent="0">
              <a:buNone/>
            </a:pPr>
            <a:endParaRPr lang="en-US" sz="2000" dirty="0">
              <a:solidFill>
                <a:srgbClr val="131313"/>
              </a:solidFill>
              <a:latin typeface="Wells Fargo Sans"/>
              <a:cs typeface="Wells Fargo Sans"/>
            </a:endParaRPr>
          </a:p>
          <a:p>
            <a:pPr marL="0" indent="0" algn="l">
              <a:buNone/>
            </a:pPr>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11</a:t>
            </a:fld>
            <a:endParaRPr lang="en-US" dirty="0"/>
          </a:p>
        </p:txBody>
      </p:sp>
      <p:pic>
        <p:nvPicPr>
          <p:cNvPr id="11" name="Graphic 10">
            <a:extLst>
              <a:ext uri="{FF2B5EF4-FFF2-40B4-BE49-F238E27FC236}">
                <a16:creationId xmlns:a16="http://schemas.microsoft.com/office/drawing/2014/main" id="{3CAA5788-88BD-C815-6073-A40E334729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71109" y="3027588"/>
            <a:ext cx="3449781" cy="442099"/>
          </a:xfrm>
          <a:prstGeom prst="rect">
            <a:avLst/>
          </a:prstGeom>
        </p:spPr>
      </p:pic>
      <p:pic>
        <p:nvPicPr>
          <p:cNvPr id="13" name="Picture 12" descr="A green and white logo">
            <a:extLst>
              <a:ext uri="{FF2B5EF4-FFF2-40B4-BE49-F238E27FC236}">
                <a16:creationId xmlns:a16="http://schemas.microsoft.com/office/drawing/2014/main" id="{1D648F24-5943-A1C1-FB47-B2C879E7BE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2642" y="4021830"/>
            <a:ext cx="2038376" cy="1146586"/>
          </a:xfrm>
          <a:prstGeom prst="rect">
            <a:avLst/>
          </a:prstGeom>
        </p:spPr>
      </p:pic>
      <p:pic>
        <p:nvPicPr>
          <p:cNvPr id="15" name="Picture 14" descr="A blue and white logo&#10;&#10;Description automatically generated">
            <a:extLst>
              <a:ext uri="{FF2B5EF4-FFF2-40B4-BE49-F238E27FC236}">
                <a16:creationId xmlns:a16="http://schemas.microsoft.com/office/drawing/2014/main" id="{157E07C7-1400-975C-5838-3DE3A582BF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0261" y="5493350"/>
            <a:ext cx="2911475" cy="921723"/>
          </a:xfrm>
          <a:prstGeom prst="rect">
            <a:avLst/>
          </a:prstGeom>
        </p:spPr>
      </p:pic>
      <p:sp>
        <p:nvSpPr>
          <p:cNvPr id="8" name="Title 1">
            <a:extLst>
              <a:ext uri="{FF2B5EF4-FFF2-40B4-BE49-F238E27FC236}">
                <a16:creationId xmlns:a16="http://schemas.microsoft.com/office/drawing/2014/main" id="{435AC82B-F2BC-09D0-6F46-E10C8934032D}"/>
              </a:ext>
            </a:extLst>
          </p:cNvPr>
          <p:cNvSpPr txBox="1">
            <a:spLocks/>
          </p:cNvSpPr>
          <p:nvPr/>
        </p:nvSpPr>
        <p:spPr>
          <a:xfrm>
            <a:off x="856211" y="664594"/>
            <a:ext cx="10515600" cy="13403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dirty="0"/>
              <a:t>Integrating Start-Ups Into Your Research Franchise</a:t>
            </a:r>
            <a:br>
              <a:rPr lang="en-US" dirty="0"/>
            </a:br>
            <a:r>
              <a:rPr lang="en-US" sz="2800" dirty="0"/>
              <a:t>Navigating the Start-up Landscape</a:t>
            </a:r>
            <a:endParaRPr lang="en-US" sz="5400" dirty="0"/>
          </a:p>
        </p:txBody>
      </p:sp>
      <p:sp>
        <p:nvSpPr>
          <p:cNvPr id="2" name="TextBox 1">
            <a:extLst>
              <a:ext uri="{FF2B5EF4-FFF2-40B4-BE49-F238E27FC236}">
                <a16:creationId xmlns:a16="http://schemas.microsoft.com/office/drawing/2014/main" id="{396D164C-F386-04A5-A563-5BBF9225AED1}"/>
              </a:ext>
            </a:extLst>
          </p:cNvPr>
          <p:cNvSpPr txBox="1"/>
          <p:nvPr/>
        </p:nvSpPr>
        <p:spPr>
          <a:xfrm>
            <a:off x="5639844" y="297180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69D0F48C-77C6-EDE6-7331-15C03B91D8CE}"/>
              </a:ext>
            </a:extLst>
          </p:cNvPr>
          <p:cNvSpPr txBox="1"/>
          <p:nvPr/>
        </p:nvSpPr>
        <p:spPr>
          <a:xfrm>
            <a:off x="5906022" y="2993721"/>
            <a:ext cx="75156"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093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B8AC8249-FD00-3624-944F-8813B2554411}"/>
              </a:ext>
            </a:extLst>
          </p:cNvPr>
          <p:cNvSpPr txBox="1">
            <a:spLocks/>
          </p:cNvSpPr>
          <p:nvPr/>
        </p:nvSpPr>
        <p:spPr>
          <a:xfrm>
            <a:off x="6391869" y="3411801"/>
            <a:ext cx="4996112" cy="1050502"/>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7000"/>
              </a:lnSpc>
              <a:spcBef>
                <a:spcPts val="600"/>
              </a:spcBef>
              <a:spcAft>
                <a:spcPts val="1200"/>
              </a:spcAft>
              <a:buNone/>
            </a:pPr>
            <a:endParaRPr lang="en-US" sz="2000" dirty="0"/>
          </a:p>
        </p:txBody>
      </p:sp>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64296" y="1504748"/>
            <a:ext cx="10515600" cy="5034164"/>
          </a:xfrm>
        </p:spPr>
        <p:txBody>
          <a:bodyPr>
            <a:noAutofit/>
          </a:bodyPr>
          <a:lstStyle/>
          <a:p>
            <a:pPr marL="0" indent="0">
              <a:buNone/>
            </a:pPr>
            <a:br>
              <a:rPr lang="en-US" sz="1800" dirty="0">
                <a:solidFill>
                  <a:srgbClr val="131313"/>
                </a:solidFill>
                <a:cs typeface="Wells Fargo Sans"/>
              </a:rPr>
            </a:br>
            <a:endParaRPr lang="en-US" sz="2000" dirty="0"/>
          </a:p>
          <a:p>
            <a:pPr marL="0" indent="0">
              <a:buNone/>
            </a:pPr>
            <a:r>
              <a:rPr lang="en-US" sz="1800" b="1" i="0" dirty="0">
                <a:solidFill>
                  <a:srgbClr val="000000"/>
                </a:solidFill>
                <a:effectLst/>
              </a:rPr>
              <a:t>The Schiehallion Fund Limited (Trust Fund, $1,222m Total Assets) seeks to generate capital growth for investors through long-term minority investments in later stage private businesses that the Company considers to have transformational growth potential and to have the potential to become publicly traded.</a:t>
            </a:r>
            <a:endParaRPr lang="en-US" sz="1800" dirty="0"/>
          </a:p>
          <a:p>
            <a:endParaRPr lang="en-US" sz="2000" dirty="0"/>
          </a:p>
          <a:p>
            <a:pPr marL="0" indent="0">
              <a:buNone/>
            </a:pPr>
            <a:endParaRPr lang="en-US" sz="2000" dirty="0"/>
          </a:p>
          <a:p>
            <a:pPr marL="0" indent="0">
              <a:buNone/>
            </a:pPr>
            <a:endParaRPr lang="en-US" sz="2000" dirty="0"/>
          </a:p>
          <a:p>
            <a:pPr marL="0" indent="0">
              <a:buNone/>
            </a:pPr>
            <a:endParaRPr lang="en-US" sz="2000" dirty="0">
              <a:solidFill>
                <a:srgbClr val="131313"/>
              </a:solidFill>
              <a:latin typeface="Wells Fargo Sans"/>
              <a:cs typeface="Wells Fargo Sans"/>
            </a:endParaRPr>
          </a:p>
          <a:p>
            <a:pPr marL="0" indent="0" algn="l">
              <a:buNone/>
            </a:pPr>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12</a:t>
            </a:fld>
            <a:endParaRPr lang="en-US" dirty="0"/>
          </a:p>
        </p:txBody>
      </p:sp>
      <p:pic>
        <p:nvPicPr>
          <p:cNvPr id="11" name="Graphic 10">
            <a:extLst>
              <a:ext uri="{FF2B5EF4-FFF2-40B4-BE49-F238E27FC236}">
                <a16:creationId xmlns:a16="http://schemas.microsoft.com/office/drawing/2014/main" id="{3CAA5788-88BD-C815-6073-A40E334729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4007" y="1957592"/>
            <a:ext cx="1427047" cy="182880"/>
          </a:xfrm>
          <a:prstGeom prst="rect">
            <a:avLst/>
          </a:prstGeom>
        </p:spPr>
      </p:pic>
      <p:sp>
        <p:nvSpPr>
          <p:cNvPr id="9" name="TextBox 8">
            <a:extLst>
              <a:ext uri="{FF2B5EF4-FFF2-40B4-BE49-F238E27FC236}">
                <a16:creationId xmlns:a16="http://schemas.microsoft.com/office/drawing/2014/main" id="{F71DFC1C-262D-608F-E22B-C2D95084F978}"/>
              </a:ext>
            </a:extLst>
          </p:cNvPr>
          <p:cNvSpPr txBox="1"/>
          <p:nvPr/>
        </p:nvSpPr>
        <p:spPr>
          <a:xfrm>
            <a:off x="0" y="6581001"/>
            <a:ext cx="3517053" cy="276999"/>
          </a:xfrm>
          <a:prstGeom prst="rect">
            <a:avLst/>
          </a:prstGeom>
          <a:noFill/>
        </p:spPr>
        <p:txBody>
          <a:bodyPr wrap="none" rtlCol="0">
            <a:spAutoFit/>
          </a:bodyPr>
          <a:lstStyle/>
          <a:p>
            <a:r>
              <a:rPr lang="en-US" sz="1200" dirty="0"/>
              <a:t>Source: Baillie Gifford, data as of September 30, 2024</a:t>
            </a:r>
          </a:p>
        </p:txBody>
      </p:sp>
      <p:pic>
        <p:nvPicPr>
          <p:cNvPr id="12" name="Picture 11">
            <a:extLst>
              <a:ext uri="{FF2B5EF4-FFF2-40B4-BE49-F238E27FC236}">
                <a16:creationId xmlns:a16="http://schemas.microsoft.com/office/drawing/2014/main" id="{ADC94872-B70C-930A-BD28-AE068A234232}"/>
              </a:ext>
            </a:extLst>
          </p:cNvPr>
          <p:cNvPicPr>
            <a:picLocks noChangeAspect="1"/>
          </p:cNvPicPr>
          <p:nvPr/>
        </p:nvPicPr>
        <p:blipFill>
          <a:blip r:embed="rId6"/>
          <a:stretch>
            <a:fillRect/>
          </a:stretch>
        </p:blipFill>
        <p:spPr>
          <a:xfrm>
            <a:off x="994007" y="3167571"/>
            <a:ext cx="4962525" cy="3248025"/>
          </a:xfrm>
          <a:prstGeom prst="rect">
            <a:avLst/>
          </a:prstGeom>
        </p:spPr>
      </p:pic>
      <p:sp>
        <p:nvSpPr>
          <p:cNvPr id="15" name="Title 1">
            <a:extLst>
              <a:ext uri="{FF2B5EF4-FFF2-40B4-BE49-F238E27FC236}">
                <a16:creationId xmlns:a16="http://schemas.microsoft.com/office/drawing/2014/main" id="{D6445C52-A8D6-99CC-E4F1-D6DC073D88A0}"/>
              </a:ext>
            </a:extLst>
          </p:cNvPr>
          <p:cNvSpPr txBox="1">
            <a:spLocks/>
          </p:cNvSpPr>
          <p:nvPr/>
        </p:nvSpPr>
        <p:spPr>
          <a:xfrm>
            <a:off x="856211" y="664594"/>
            <a:ext cx="10515600" cy="13403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dirty="0"/>
              <a:t>Integrating Start-Ups Into Your Research Franchise</a:t>
            </a:r>
            <a:br>
              <a:rPr lang="en-US" dirty="0"/>
            </a:br>
            <a:r>
              <a:rPr lang="en-US" sz="2800" dirty="0"/>
              <a:t>Navigating the Start-up Landscape</a:t>
            </a:r>
            <a:endParaRPr lang="en-US" sz="5400" dirty="0"/>
          </a:p>
        </p:txBody>
      </p:sp>
      <p:sp>
        <p:nvSpPr>
          <p:cNvPr id="2" name="TextBox 1">
            <a:extLst>
              <a:ext uri="{FF2B5EF4-FFF2-40B4-BE49-F238E27FC236}">
                <a16:creationId xmlns:a16="http://schemas.microsoft.com/office/drawing/2014/main" id="{939041A8-C65F-8668-7047-9A33D55696BD}"/>
              </a:ext>
            </a:extLst>
          </p:cNvPr>
          <p:cNvSpPr txBox="1"/>
          <p:nvPr/>
        </p:nvSpPr>
        <p:spPr>
          <a:xfrm>
            <a:off x="6417371" y="3451005"/>
            <a:ext cx="4936429" cy="923330"/>
          </a:xfrm>
          <a:prstGeom prst="rect">
            <a:avLst/>
          </a:prstGeom>
          <a:noFill/>
        </p:spPr>
        <p:txBody>
          <a:bodyPr wrap="square" rtlCol="0">
            <a:spAutoFit/>
          </a:bodyPr>
          <a:lstStyle/>
          <a:p>
            <a:r>
              <a:rPr lang="en-US" dirty="0"/>
              <a:t>Baillie Gifford’s launched a new fund – Private Companies Fund III – in 2023 to attract institutional capital</a:t>
            </a:r>
          </a:p>
        </p:txBody>
      </p:sp>
    </p:spTree>
    <p:extLst>
      <p:ext uri="{BB962C8B-B14F-4D97-AF65-F5344CB8AC3E}">
        <p14:creationId xmlns:p14="http://schemas.microsoft.com/office/powerpoint/2010/main" val="248756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E182-8219-4F2A-B620-451FB15A5746}"/>
              </a:ext>
            </a:extLst>
          </p:cNvPr>
          <p:cNvSpPr>
            <a:spLocks noGrp="1"/>
          </p:cNvSpPr>
          <p:nvPr>
            <p:ph type="title"/>
          </p:nvPr>
        </p:nvSpPr>
        <p:spPr>
          <a:xfrm>
            <a:off x="864030" y="663879"/>
            <a:ext cx="10515600" cy="1083302"/>
          </a:xfrm>
        </p:spPr>
        <p:txBody>
          <a:bodyPr>
            <a:normAutofit fontScale="90000"/>
          </a:bodyPr>
          <a:lstStyle/>
          <a:p>
            <a:r>
              <a:rPr lang="en-US" dirty="0"/>
              <a:t>Integrating Start-Ups Into Your Research Franchise</a:t>
            </a:r>
            <a:br>
              <a:rPr lang="en-US" dirty="0"/>
            </a:br>
            <a:r>
              <a:rPr lang="en-US" sz="2800" dirty="0">
                <a:cs typeface="Wells Fargo Sans"/>
              </a:rPr>
              <a:t>Navigating the Start-up Landscape – New entrants</a:t>
            </a:r>
            <a:endParaRPr lang="en-US" sz="2000" dirty="0">
              <a:solidFill>
                <a:srgbClr val="FF0000"/>
              </a:solidFill>
            </a:endParaRPr>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13</a:t>
            </a:fld>
            <a:endParaRPr lang="en-US" dirty="0"/>
          </a:p>
        </p:txBody>
      </p:sp>
      <p:sp>
        <p:nvSpPr>
          <p:cNvPr id="6" name="TextBox 5">
            <a:extLst>
              <a:ext uri="{FF2B5EF4-FFF2-40B4-BE49-F238E27FC236}">
                <a16:creationId xmlns:a16="http://schemas.microsoft.com/office/drawing/2014/main" id="{4A17F3DA-B3A1-6387-CE43-7EF1B8AC5F39}"/>
              </a:ext>
            </a:extLst>
          </p:cNvPr>
          <p:cNvSpPr txBox="1"/>
          <p:nvPr/>
        </p:nvSpPr>
        <p:spPr>
          <a:xfrm>
            <a:off x="0" y="6581001"/>
            <a:ext cx="1980029" cy="276999"/>
          </a:xfrm>
          <a:prstGeom prst="rect">
            <a:avLst/>
          </a:prstGeom>
          <a:noFill/>
        </p:spPr>
        <p:txBody>
          <a:bodyPr wrap="none" rtlCol="0">
            <a:spAutoFit/>
          </a:bodyPr>
          <a:lstStyle/>
          <a:p>
            <a:r>
              <a:rPr lang="en-US" sz="1200" dirty="0"/>
              <a:t>Source: Institutional Investor</a:t>
            </a:r>
          </a:p>
        </p:txBody>
      </p:sp>
      <p:sp>
        <p:nvSpPr>
          <p:cNvPr id="7" name="Freeform: Shape 6">
            <a:extLst>
              <a:ext uri="{FF2B5EF4-FFF2-40B4-BE49-F238E27FC236}">
                <a16:creationId xmlns:a16="http://schemas.microsoft.com/office/drawing/2014/main" id="{ED600E45-12FC-C40F-DA7C-8207C6FD7FBA}"/>
              </a:ext>
            </a:extLst>
          </p:cNvPr>
          <p:cNvSpPr/>
          <p:nvPr/>
        </p:nvSpPr>
        <p:spPr>
          <a:xfrm>
            <a:off x="2891409" y="1747181"/>
            <a:ext cx="6244202" cy="4980722"/>
          </a:xfrm>
          <a:custGeom>
            <a:avLst/>
            <a:gdLst>
              <a:gd name="connsiteX0" fmla="*/ 0 w 3939822"/>
              <a:gd name="connsiteY0" fmla="*/ 0 h 1739655"/>
              <a:gd name="connsiteX1" fmla="*/ 3939822 w 3939822"/>
              <a:gd name="connsiteY1" fmla="*/ 0 h 1739655"/>
              <a:gd name="connsiteX2" fmla="*/ 3939822 w 3939822"/>
              <a:gd name="connsiteY2" fmla="*/ 1611741 h 1739655"/>
              <a:gd name="connsiteX3" fmla="*/ 3933624 w 3939822"/>
              <a:gd name="connsiteY3" fmla="*/ 1613715 h 1739655"/>
              <a:gd name="connsiteX4" fmla="*/ 3883378 w 3939822"/>
              <a:gd name="connsiteY4" fmla="*/ 1591733 h 1739655"/>
              <a:gd name="connsiteX5" fmla="*/ 3725333 w 3939822"/>
              <a:gd name="connsiteY5" fmla="*/ 1614311 h 1739655"/>
              <a:gd name="connsiteX6" fmla="*/ 3680178 w 3939822"/>
              <a:gd name="connsiteY6" fmla="*/ 1670756 h 1739655"/>
              <a:gd name="connsiteX7" fmla="*/ 3589866 w 3939822"/>
              <a:gd name="connsiteY7" fmla="*/ 1715911 h 1739655"/>
              <a:gd name="connsiteX8" fmla="*/ 3431822 w 3939822"/>
              <a:gd name="connsiteY8" fmla="*/ 1614311 h 1739655"/>
              <a:gd name="connsiteX9" fmla="*/ 3330222 w 3939822"/>
              <a:gd name="connsiteY9" fmla="*/ 1659467 h 1739655"/>
              <a:gd name="connsiteX10" fmla="*/ 3296355 w 3939822"/>
              <a:gd name="connsiteY10" fmla="*/ 1648178 h 1739655"/>
              <a:gd name="connsiteX11" fmla="*/ 3251200 w 3939822"/>
              <a:gd name="connsiteY11" fmla="*/ 1546578 h 1739655"/>
              <a:gd name="connsiteX12" fmla="*/ 3217333 w 3939822"/>
              <a:gd name="connsiteY12" fmla="*/ 1535289 h 1739655"/>
              <a:gd name="connsiteX13" fmla="*/ 3149600 w 3939822"/>
              <a:gd name="connsiteY13" fmla="*/ 1580444 h 1739655"/>
              <a:gd name="connsiteX14" fmla="*/ 3081866 w 3939822"/>
              <a:gd name="connsiteY14" fmla="*/ 1569156 h 1739655"/>
              <a:gd name="connsiteX15" fmla="*/ 3048000 w 3939822"/>
              <a:gd name="connsiteY15" fmla="*/ 1501422 h 1739655"/>
              <a:gd name="connsiteX16" fmla="*/ 2980266 w 3939822"/>
              <a:gd name="connsiteY16" fmla="*/ 1433689 h 1739655"/>
              <a:gd name="connsiteX17" fmla="*/ 2867378 w 3939822"/>
              <a:gd name="connsiteY17" fmla="*/ 1478844 h 1739655"/>
              <a:gd name="connsiteX18" fmla="*/ 2788355 w 3939822"/>
              <a:gd name="connsiteY18" fmla="*/ 1365956 h 1739655"/>
              <a:gd name="connsiteX19" fmla="*/ 2731911 w 3939822"/>
              <a:gd name="connsiteY19" fmla="*/ 1399822 h 1739655"/>
              <a:gd name="connsiteX20" fmla="*/ 2562578 w 3939822"/>
              <a:gd name="connsiteY20" fmla="*/ 1524000 h 1739655"/>
              <a:gd name="connsiteX21" fmla="*/ 2472266 w 3939822"/>
              <a:gd name="connsiteY21" fmla="*/ 1512711 h 1739655"/>
              <a:gd name="connsiteX22" fmla="*/ 2438400 w 3939822"/>
              <a:gd name="connsiteY22" fmla="*/ 1569156 h 1739655"/>
              <a:gd name="connsiteX23" fmla="*/ 2415822 w 3939822"/>
              <a:gd name="connsiteY23" fmla="*/ 1625600 h 1739655"/>
              <a:gd name="connsiteX24" fmla="*/ 2381955 w 3939822"/>
              <a:gd name="connsiteY24" fmla="*/ 1670756 h 1739655"/>
              <a:gd name="connsiteX25" fmla="*/ 2348089 w 3939822"/>
              <a:gd name="connsiteY25" fmla="*/ 1625600 h 1739655"/>
              <a:gd name="connsiteX26" fmla="*/ 2314222 w 3939822"/>
              <a:gd name="connsiteY26" fmla="*/ 1603022 h 1739655"/>
              <a:gd name="connsiteX27" fmla="*/ 2212622 w 3939822"/>
              <a:gd name="connsiteY27" fmla="*/ 1693333 h 1739655"/>
              <a:gd name="connsiteX28" fmla="*/ 2133600 w 3939822"/>
              <a:gd name="connsiteY28" fmla="*/ 1738489 h 1739655"/>
              <a:gd name="connsiteX29" fmla="*/ 2088444 w 3939822"/>
              <a:gd name="connsiteY29" fmla="*/ 1659467 h 1739655"/>
              <a:gd name="connsiteX30" fmla="*/ 2054578 w 3939822"/>
              <a:gd name="connsiteY30" fmla="*/ 1636889 h 1739655"/>
              <a:gd name="connsiteX31" fmla="*/ 1964266 w 3939822"/>
              <a:gd name="connsiteY31" fmla="*/ 1704622 h 1739655"/>
              <a:gd name="connsiteX32" fmla="*/ 1919111 w 3939822"/>
              <a:gd name="connsiteY32" fmla="*/ 1727200 h 1739655"/>
              <a:gd name="connsiteX33" fmla="*/ 1873955 w 3939822"/>
              <a:gd name="connsiteY33" fmla="*/ 1693333 h 1739655"/>
              <a:gd name="connsiteX34" fmla="*/ 1772355 w 3939822"/>
              <a:gd name="connsiteY34" fmla="*/ 1546578 h 1739655"/>
              <a:gd name="connsiteX35" fmla="*/ 1614311 w 3939822"/>
              <a:gd name="connsiteY35" fmla="*/ 1625600 h 1739655"/>
              <a:gd name="connsiteX36" fmla="*/ 1580444 w 3939822"/>
              <a:gd name="connsiteY36" fmla="*/ 1580444 h 1739655"/>
              <a:gd name="connsiteX37" fmla="*/ 1546578 w 3939822"/>
              <a:gd name="connsiteY37" fmla="*/ 1569156 h 1739655"/>
              <a:gd name="connsiteX38" fmla="*/ 1478844 w 3939822"/>
              <a:gd name="connsiteY38" fmla="*/ 1636889 h 1739655"/>
              <a:gd name="connsiteX39" fmla="*/ 1444978 w 3939822"/>
              <a:gd name="connsiteY39" fmla="*/ 1648178 h 1739655"/>
              <a:gd name="connsiteX40" fmla="*/ 1411111 w 3939822"/>
              <a:gd name="connsiteY40" fmla="*/ 1490133 h 1739655"/>
              <a:gd name="connsiteX41" fmla="*/ 1377244 w 3939822"/>
              <a:gd name="connsiteY41" fmla="*/ 1501422 h 1739655"/>
              <a:gd name="connsiteX42" fmla="*/ 1264355 w 3939822"/>
              <a:gd name="connsiteY42" fmla="*/ 1569156 h 1739655"/>
              <a:gd name="connsiteX43" fmla="*/ 1128889 w 3939822"/>
              <a:gd name="connsiteY43" fmla="*/ 1580444 h 1739655"/>
              <a:gd name="connsiteX44" fmla="*/ 1083733 w 3939822"/>
              <a:gd name="connsiteY44" fmla="*/ 1557867 h 1739655"/>
              <a:gd name="connsiteX45" fmla="*/ 1061155 w 3939822"/>
              <a:gd name="connsiteY45" fmla="*/ 1591733 h 1739655"/>
              <a:gd name="connsiteX46" fmla="*/ 1004711 w 3939822"/>
              <a:gd name="connsiteY46" fmla="*/ 1625600 h 1739655"/>
              <a:gd name="connsiteX47" fmla="*/ 982133 w 3939822"/>
              <a:gd name="connsiteY47" fmla="*/ 1535289 h 1739655"/>
              <a:gd name="connsiteX48" fmla="*/ 880533 w 3939822"/>
              <a:gd name="connsiteY48" fmla="*/ 1636889 h 1739655"/>
              <a:gd name="connsiteX49" fmla="*/ 756355 w 3939822"/>
              <a:gd name="connsiteY49" fmla="*/ 1682044 h 1739655"/>
              <a:gd name="connsiteX50" fmla="*/ 745066 w 3939822"/>
              <a:gd name="connsiteY50" fmla="*/ 1715911 h 1739655"/>
              <a:gd name="connsiteX51" fmla="*/ 587022 w 3939822"/>
              <a:gd name="connsiteY51" fmla="*/ 1580444 h 1739655"/>
              <a:gd name="connsiteX52" fmla="*/ 530578 w 3939822"/>
              <a:gd name="connsiteY52" fmla="*/ 1591733 h 1739655"/>
              <a:gd name="connsiteX53" fmla="*/ 395111 w 3939822"/>
              <a:gd name="connsiteY53" fmla="*/ 1603022 h 1739655"/>
              <a:gd name="connsiteX54" fmla="*/ 316089 w 3939822"/>
              <a:gd name="connsiteY54" fmla="*/ 1569156 h 1739655"/>
              <a:gd name="connsiteX55" fmla="*/ 237066 w 3939822"/>
              <a:gd name="connsiteY55" fmla="*/ 1670756 h 1739655"/>
              <a:gd name="connsiteX56" fmla="*/ 191911 w 3939822"/>
              <a:gd name="connsiteY56" fmla="*/ 1693333 h 1739655"/>
              <a:gd name="connsiteX57" fmla="*/ 169333 w 3939822"/>
              <a:gd name="connsiteY57" fmla="*/ 1659467 h 1739655"/>
              <a:gd name="connsiteX58" fmla="*/ 135466 w 3939822"/>
              <a:gd name="connsiteY58" fmla="*/ 1625600 h 1739655"/>
              <a:gd name="connsiteX59" fmla="*/ 101600 w 3939822"/>
              <a:gd name="connsiteY59" fmla="*/ 1636889 h 1739655"/>
              <a:gd name="connsiteX60" fmla="*/ 11289 w 3939822"/>
              <a:gd name="connsiteY60" fmla="*/ 1670756 h 1739655"/>
              <a:gd name="connsiteX61" fmla="*/ 0 w 3939822"/>
              <a:gd name="connsiteY61" fmla="*/ 1672594 h 173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39822" h="1739655">
                <a:moveTo>
                  <a:pt x="0" y="0"/>
                </a:moveTo>
                <a:lnTo>
                  <a:pt x="3939822" y="0"/>
                </a:lnTo>
                <a:lnTo>
                  <a:pt x="3939822" y="1611741"/>
                </a:lnTo>
                <a:lnTo>
                  <a:pt x="3933624" y="1613715"/>
                </a:lnTo>
                <a:cubicBezTo>
                  <a:pt x="3927369" y="1616338"/>
                  <a:pt x="3926943" y="1613516"/>
                  <a:pt x="3883378" y="1591733"/>
                </a:cubicBezTo>
                <a:cubicBezTo>
                  <a:pt x="3830696" y="1599259"/>
                  <a:pt x="3774931" y="1595023"/>
                  <a:pt x="3725333" y="1614311"/>
                </a:cubicBezTo>
                <a:cubicBezTo>
                  <a:pt x="3702877" y="1623044"/>
                  <a:pt x="3699454" y="1656299"/>
                  <a:pt x="3680178" y="1670756"/>
                </a:cubicBezTo>
                <a:cubicBezTo>
                  <a:pt x="3653252" y="1690950"/>
                  <a:pt x="3619970" y="1700859"/>
                  <a:pt x="3589866" y="1715911"/>
                </a:cubicBezTo>
                <a:cubicBezTo>
                  <a:pt x="3589866" y="1715911"/>
                  <a:pt x="3493021" y="1627615"/>
                  <a:pt x="3431822" y="1614311"/>
                </a:cubicBezTo>
                <a:cubicBezTo>
                  <a:pt x="3395607" y="1606438"/>
                  <a:pt x="3364089" y="1644415"/>
                  <a:pt x="3330222" y="1659467"/>
                </a:cubicBezTo>
                <a:cubicBezTo>
                  <a:pt x="3318933" y="1655704"/>
                  <a:pt x="3303179" y="1657927"/>
                  <a:pt x="3296355" y="1648178"/>
                </a:cubicBezTo>
                <a:cubicBezTo>
                  <a:pt x="3275102" y="1617817"/>
                  <a:pt x="3272453" y="1576939"/>
                  <a:pt x="3251200" y="1546578"/>
                </a:cubicBezTo>
                <a:cubicBezTo>
                  <a:pt x="3244376" y="1536829"/>
                  <a:pt x="3228622" y="1531526"/>
                  <a:pt x="3217333" y="1535289"/>
                </a:cubicBezTo>
                <a:cubicBezTo>
                  <a:pt x="3191591" y="1543870"/>
                  <a:pt x="3172178" y="1565392"/>
                  <a:pt x="3149600" y="1580444"/>
                </a:cubicBezTo>
                <a:cubicBezTo>
                  <a:pt x="3127022" y="1576681"/>
                  <a:pt x="3099934" y="1583209"/>
                  <a:pt x="3081866" y="1569156"/>
                </a:cubicBezTo>
                <a:cubicBezTo>
                  <a:pt x="3061941" y="1553658"/>
                  <a:pt x="3063146" y="1521616"/>
                  <a:pt x="3048000" y="1501422"/>
                </a:cubicBezTo>
                <a:cubicBezTo>
                  <a:pt x="3028842" y="1475878"/>
                  <a:pt x="3002844" y="1456267"/>
                  <a:pt x="2980266" y="1433689"/>
                </a:cubicBezTo>
                <a:cubicBezTo>
                  <a:pt x="2980266" y="1433689"/>
                  <a:pt x="2907803" y="1475956"/>
                  <a:pt x="2867378" y="1478844"/>
                </a:cubicBezTo>
                <a:cubicBezTo>
                  <a:pt x="2822551" y="1482046"/>
                  <a:pt x="2794212" y="1379622"/>
                  <a:pt x="2788355" y="1365956"/>
                </a:cubicBezTo>
                <a:cubicBezTo>
                  <a:pt x="2769540" y="1377245"/>
                  <a:pt x="2749886" y="1387239"/>
                  <a:pt x="2731911" y="1399822"/>
                </a:cubicBezTo>
                <a:cubicBezTo>
                  <a:pt x="2674569" y="1439962"/>
                  <a:pt x="2626768" y="1496091"/>
                  <a:pt x="2562578" y="1524000"/>
                </a:cubicBezTo>
                <a:cubicBezTo>
                  <a:pt x="2534756" y="1536097"/>
                  <a:pt x="2502370" y="1516474"/>
                  <a:pt x="2472266" y="1512711"/>
                </a:cubicBezTo>
                <a:cubicBezTo>
                  <a:pt x="2460977" y="1531526"/>
                  <a:pt x="2448213" y="1549531"/>
                  <a:pt x="2438400" y="1569156"/>
                </a:cubicBezTo>
                <a:cubicBezTo>
                  <a:pt x="2429338" y="1587281"/>
                  <a:pt x="2425663" y="1607886"/>
                  <a:pt x="2415822" y="1625600"/>
                </a:cubicBezTo>
                <a:cubicBezTo>
                  <a:pt x="2406685" y="1642047"/>
                  <a:pt x="2400770" y="1670756"/>
                  <a:pt x="2381955" y="1670756"/>
                </a:cubicBezTo>
                <a:cubicBezTo>
                  <a:pt x="2363140" y="1670756"/>
                  <a:pt x="2361393" y="1638904"/>
                  <a:pt x="2348089" y="1625600"/>
                </a:cubicBezTo>
                <a:cubicBezTo>
                  <a:pt x="2338495" y="1616006"/>
                  <a:pt x="2325511" y="1610548"/>
                  <a:pt x="2314222" y="1603022"/>
                </a:cubicBezTo>
                <a:cubicBezTo>
                  <a:pt x="2280355" y="1633126"/>
                  <a:pt x="2248872" y="1666146"/>
                  <a:pt x="2212622" y="1693333"/>
                </a:cubicBezTo>
                <a:cubicBezTo>
                  <a:pt x="2188352" y="1711536"/>
                  <a:pt x="2162869" y="1746471"/>
                  <a:pt x="2133600" y="1738489"/>
                </a:cubicBezTo>
                <a:cubicBezTo>
                  <a:pt x="2104331" y="1730507"/>
                  <a:pt x="2107070" y="1683414"/>
                  <a:pt x="2088444" y="1659467"/>
                </a:cubicBezTo>
                <a:cubicBezTo>
                  <a:pt x="2080114" y="1648758"/>
                  <a:pt x="2065867" y="1644415"/>
                  <a:pt x="2054578" y="1636889"/>
                </a:cubicBezTo>
                <a:cubicBezTo>
                  <a:pt x="2024474" y="1659467"/>
                  <a:pt x="1995576" y="1683749"/>
                  <a:pt x="1964266" y="1704622"/>
                </a:cubicBezTo>
                <a:cubicBezTo>
                  <a:pt x="1950264" y="1713957"/>
                  <a:pt x="1935809" y="1729287"/>
                  <a:pt x="1919111" y="1727200"/>
                </a:cubicBezTo>
                <a:cubicBezTo>
                  <a:pt x="1900441" y="1724866"/>
                  <a:pt x="1885820" y="1707936"/>
                  <a:pt x="1873955" y="1693333"/>
                </a:cubicBezTo>
                <a:cubicBezTo>
                  <a:pt x="1836436" y="1647156"/>
                  <a:pt x="1806222" y="1595496"/>
                  <a:pt x="1772355" y="1546578"/>
                </a:cubicBezTo>
                <a:cubicBezTo>
                  <a:pt x="1723293" y="1595640"/>
                  <a:pt x="1698182" y="1648474"/>
                  <a:pt x="1614311" y="1625600"/>
                </a:cubicBezTo>
                <a:cubicBezTo>
                  <a:pt x="1596159" y="1620649"/>
                  <a:pt x="1591733" y="1595496"/>
                  <a:pt x="1580444" y="1580444"/>
                </a:cubicBezTo>
                <a:cubicBezTo>
                  <a:pt x="1569155" y="1576681"/>
                  <a:pt x="1556980" y="1563377"/>
                  <a:pt x="1546578" y="1569156"/>
                </a:cubicBezTo>
                <a:cubicBezTo>
                  <a:pt x="1518666" y="1584663"/>
                  <a:pt x="1504048" y="1617286"/>
                  <a:pt x="1478844" y="1636889"/>
                </a:cubicBezTo>
                <a:cubicBezTo>
                  <a:pt x="1469451" y="1644194"/>
                  <a:pt x="1456267" y="1644415"/>
                  <a:pt x="1444978" y="1648178"/>
                </a:cubicBezTo>
                <a:cubicBezTo>
                  <a:pt x="1433689" y="1595496"/>
                  <a:pt x="1433689" y="1539052"/>
                  <a:pt x="1411111" y="1490133"/>
                </a:cubicBezTo>
                <a:cubicBezTo>
                  <a:pt x="1406124" y="1479329"/>
                  <a:pt x="1387721" y="1495780"/>
                  <a:pt x="1377244" y="1501422"/>
                </a:cubicBezTo>
                <a:cubicBezTo>
                  <a:pt x="1338606" y="1522227"/>
                  <a:pt x="1301985" y="1546578"/>
                  <a:pt x="1264355" y="1569156"/>
                </a:cubicBezTo>
                <a:cubicBezTo>
                  <a:pt x="1219200" y="1572919"/>
                  <a:pt x="1174113" y="1583271"/>
                  <a:pt x="1128889" y="1580444"/>
                </a:cubicBezTo>
                <a:cubicBezTo>
                  <a:pt x="1112093" y="1579394"/>
                  <a:pt x="1100333" y="1555100"/>
                  <a:pt x="1083733" y="1557867"/>
                </a:cubicBezTo>
                <a:cubicBezTo>
                  <a:pt x="1070350" y="1560097"/>
                  <a:pt x="1068681" y="1580444"/>
                  <a:pt x="1061155" y="1591733"/>
                </a:cubicBezTo>
                <a:cubicBezTo>
                  <a:pt x="1042340" y="1603022"/>
                  <a:pt x="1022566" y="1638353"/>
                  <a:pt x="1004711" y="1625600"/>
                </a:cubicBezTo>
                <a:cubicBezTo>
                  <a:pt x="979461" y="1607564"/>
                  <a:pt x="1013036" y="1532480"/>
                  <a:pt x="982133" y="1535289"/>
                </a:cubicBezTo>
                <a:cubicBezTo>
                  <a:pt x="934435" y="1539625"/>
                  <a:pt x="914400" y="1603022"/>
                  <a:pt x="880533" y="1636889"/>
                </a:cubicBezTo>
                <a:cubicBezTo>
                  <a:pt x="812608" y="1645380"/>
                  <a:pt x="791558" y="1629241"/>
                  <a:pt x="756355" y="1682044"/>
                </a:cubicBezTo>
                <a:cubicBezTo>
                  <a:pt x="749754" y="1691945"/>
                  <a:pt x="748829" y="1704622"/>
                  <a:pt x="745066" y="1715911"/>
                </a:cubicBezTo>
                <a:cubicBezTo>
                  <a:pt x="610068" y="1682161"/>
                  <a:pt x="838607" y="1748168"/>
                  <a:pt x="587022" y="1580444"/>
                </a:cubicBezTo>
                <a:cubicBezTo>
                  <a:pt x="571057" y="1569801"/>
                  <a:pt x="549393" y="1587970"/>
                  <a:pt x="530578" y="1591733"/>
                </a:cubicBezTo>
                <a:cubicBezTo>
                  <a:pt x="485422" y="1595496"/>
                  <a:pt x="440174" y="1607765"/>
                  <a:pt x="395111" y="1603022"/>
                </a:cubicBezTo>
                <a:cubicBezTo>
                  <a:pt x="366611" y="1600022"/>
                  <a:pt x="342430" y="1557867"/>
                  <a:pt x="316089" y="1569156"/>
                </a:cubicBezTo>
                <a:cubicBezTo>
                  <a:pt x="276654" y="1586057"/>
                  <a:pt x="263407" y="1636889"/>
                  <a:pt x="237066" y="1670756"/>
                </a:cubicBezTo>
                <a:cubicBezTo>
                  <a:pt x="222014" y="1678282"/>
                  <a:pt x="208510" y="1696100"/>
                  <a:pt x="191911" y="1693333"/>
                </a:cubicBezTo>
                <a:cubicBezTo>
                  <a:pt x="178528" y="1691102"/>
                  <a:pt x="178019" y="1669890"/>
                  <a:pt x="169333" y="1659467"/>
                </a:cubicBezTo>
                <a:cubicBezTo>
                  <a:pt x="159112" y="1647202"/>
                  <a:pt x="146755" y="1636889"/>
                  <a:pt x="135466" y="1625600"/>
                </a:cubicBezTo>
                <a:cubicBezTo>
                  <a:pt x="124177" y="1629363"/>
                  <a:pt x="112742" y="1632711"/>
                  <a:pt x="101600" y="1636889"/>
                </a:cubicBezTo>
                <a:cubicBezTo>
                  <a:pt x="63446" y="1651197"/>
                  <a:pt x="47151" y="1660510"/>
                  <a:pt x="11289" y="1670756"/>
                </a:cubicBezTo>
                <a:lnTo>
                  <a:pt x="0" y="1672594"/>
                </a:lnTo>
                <a:close/>
              </a:path>
            </a:pathLst>
          </a:custGeom>
          <a:noFill/>
          <a:ln w="12700">
            <a:solidFill>
              <a:schemeClr val="tx1">
                <a:lumMod val="95000"/>
                <a:lumOff val="5000"/>
              </a:schemeClr>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a:spcBef>
                <a:spcPts val="0"/>
              </a:spcBef>
              <a:spcAft>
                <a:spcPts val="0"/>
              </a:spcAft>
            </a:pPr>
            <a:endParaRPr lang="en-US" b="1" dirty="0">
              <a:solidFill>
                <a:schemeClr val="tx1"/>
              </a:solidFill>
              <a:ea typeface="DengXian" panose="02010600030101010101" pitchFamily="2" charset="-122"/>
              <a:cs typeface="Calibri" panose="020F0502020204030204" pitchFamily="34" charset="0"/>
            </a:endParaRPr>
          </a:p>
          <a:p>
            <a:pPr marL="0" marR="0">
              <a:spcBef>
                <a:spcPts val="0"/>
              </a:spcBef>
              <a:spcAft>
                <a:spcPts val="0"/>
              </a:spcAft>
            </a:pPr>
            <a:endParaRPr lang="en-US" sz="1200" b="1" dirty="0">
              <a:solidFill>
                <a:schemeClr val="tx1"/>
              </a:solidFill>
              <a:effectLst/>
              <a:ea typeface="DengXian" panose="02010600030101010101" pitchFamily="2" charset="-122"/>
              <a:cs typeface="Calibri" panose="020F0502020204030204" pitchFamily="34" charset="0"/>
            </a:endParaRPr>
          </a:p>
          <a:p>
            <a:pPr marL="0" marR="0">
              <a:spcBef>
                <a:spcPts val="0"/>
              </a:spcBef>
              <a:spcAft>
                <a:spcPts val="0"/>
              </a:spcAft>
            </a:pPr>
            <a:r>
              <a:rPr lang="en-US" sz="2000" b="1" dirty="0">
                <a:solidFill>
                  <a:schemeClr val="tx1"/>
                </a:solidFill>
                <a:effectLst/>
                <a:ea typeface="DengXian" panose="02010600030101010101" pitchFamily="2" charset="-122"/>
                <a:cs typeface="Calibri" panose="020F0502020204030204" pitchFamily="34" charset="0"/>
              </a:rPr>
              <a:t>Fidelity Raised Its First VC Fund</a:t>
            </a:r>
            <a:endParaRPr lang="en-US" sz="1600" dirty="0">
              <a:solidFill>
                <a:schemeClr val="tx1"/>
              </a:solidFill>
              <a:effectLst/>
              <a:ea typeface="Times New Roman" panose="02020603050405020304" pitchFamily="18" charset="0"/>
              <a:cs typeface="Calibri" panose="020F0502020204030204" pitchFamily="34" charset="0"/>
            </a:endParaRPr>
          </a:p>
          <a:p>
            <a:pPr marL="0" marR="0">
              <a:spcBef>
                <a:spcPts val="0"/>
              </a:spcBef>
              <a:spcAft>
                <a:spcPts val="0"/>
              </a:spcAft>
            </a:pPr>
            <a:r>
              <a:rPr lang="en-US" sz="1400" dirty="0">
                <a:solidFill>
                  <a:schemeClr val="tx1"/>
                </a:solidFill>
                <a:effectLst/>
                <a:ea typeface="DengXian" panose="02010600030101010101" pitchFamily="2" charset="-122"/>
                <a:cs typeface="Calibri" panose="020F0502020204030204" pitchFamily="34" charset="0"/>
              </a:rPr>
              <a:t>Fidelity Investments has raised $250 million for its first-ever venture capital fund.</a:t>
            </a:r>
            <a:endParaRPr lang="en-US" sz="600" dirty="0">
              <a:solidFill>
                <a:schemeClr val="tx1"/>
              </a:solidFill>
              <a:effectLst/>
              <a:ea typeface="DengXian" panose="02010600030101010101" pitchFamily="2" charset="-122"/>
              <a:cs typeface="Calibri" panose="020F0502020204030204" pitchFamily="34" charset="0"/>
            </a:endParaRPr>
          </a:p>
          <a:p>
            <a:pPr marL="0" marR="0">
              <a:spcBef>
                <a:spcPts val="0"/>
              </a:spcBef>
              <a:spcAft>
                <a:spcPts val="0"/>
              </a:spcAft>
            </a:pPr>
            <a:r>
              <a:rPr lang="en-US" sz="1050" dirty="0">
                <a:solidFill>
                  <a:schemeClr val="tx1"/>
                </a:solidFill>
                <a:ea typeface="DengXian" panose="02010600030101010101" pitchFamily="2" charset="-122"/>
                <a:cs typeface="Calibri" panose="020F0502020204030204" pitchFamily="34" charset="0"/>
              </a:rPr>
              <a:t>				        	         October 4, 2024</a:t>
            </a:r>
          </a:p>
          <a:p>
            <a:pPr marL="0" marR="0">
              <a:spcBef>
                <a:spcPts val="0"/>
              </a:spcBef>
              <a:spcAft>
                <a:spcPts val="0"/>
              </a:spcAft>
            </a:pPr>
            <a:endParaRPr lang="en-US" sz="1200" dirty="0">
              <a:solidFill>
                <a:schemeClr val="tx1"/>
              </a:solidFill>
              <a:effectLst/>
              <a:ea typeface="Times New Roman" panose="02020603050405020304" pitchFamily="18" charset="0"/>
              <a:cs typeface="Calibri" panose="020F0502020204030204" pitchFamily="34" charset="0"/>
            </a:endParaRPr>
          </a:p>
          <a:p>
            <a:pPr marL="0" marR="0">
              <a:spcBef>
                <a:spcPts val="0"/>
              </a:spcBef>
              <a:spcAft>
                <a:spcPts val="0"/>
              </a:spcAft>
            </a:pPr>
            <a:r>
              <a:rPr lang="en-US" sz="1200" dirty="0">
                <a:solidFill>
                  <a:schemeClr val="tx1"/>
                </a:solidFill>
                <a:effectLst/>
                <a:ea typeface="DengXian" panose="02010600030101010101" pitchFamily="2" charset="-122"/>
                <a:cs typeface="Calibri" panose="020F0502020204030204" pitchFamily="34" charset="0"/>
              </a:rPr>
              <a:t>The giant manager has been an investor in growth-stage companies for many years, </a:t>
            </a:r>
            <a:endParaRPr lang="en-US" sz="1200" dirty="0">
              <a:solidFill>
                <a:schemeClr val="tx1"/>
              </a:solidFill>
              <a:effectLst/>
              <a:ea typeface="Times New Roman" panose="02020603050405020304" pitchFamily="18" charset="0"/>
              <a:cs typeface="Calibri" panose="020F0502020204030204" pitchFamily="34" charset="0"/>
            </a:endParaRPr>
          </a:p>
          <a:p>
            <a:pPr marL="0" marR="0">
              <a:spcBef>
                <a:spcPts val="0"/>
              </a:spcBef>
              <a:spcAft>
                <a:spcPts val="0"/>
              </a:spcAft>
            </a:pPr>
            <a:r>
              <a:rPr lang="en-US" sz="1200" dirty="0">
                <a:solidFill>
                  <a:schemeClr val="tx1"/>
                </a:solidFill>
                <a:effectLst/>
                <a:ea typeface="DengXian" panose="02010600030101010101" pitchFamily="2" charset="-122"/>
                <a:cs typeface="Calibri" panose="020F0502020204030204" pitchFamily="34" charset="0"/>
              </a:rPr>
              <a:t> </a:t>
            </a:r>
            <a:endParaRPr lang="en-US" sz="1200" dirty="0">
              <a:solidFill>
                <a:schemeClr val="tx1"/>
              </a:solidFill>
              <a:effectLst/>
              <a:ea typeface="Times New Roman" panose="02020603050405020304" pitchFamily="18" charset="0"/>
              <a:cs typeface="Calibri" panose="020F0502020204030204" pitchFamily="34" charset="0"/>
            </a:endParaRPr>
          </a:p>
          <a:p>
            <a:pPr marL="0" marR="0">
              <a:spcBef>
                <a:spcPts val="0"/>
              </a:spcBef>
              <a:spcAft>
                <a:spcPts val="0"/>
              </a:spcAft>
            </a:pPr>
            <a:r>
              <a:rPr lang="en-US" sz="1200" dirty="0">
                <a:solidFill>
                  <a:schemeClr val="tx1"/>
                </a:solidFill>
                <a:effectLst/>
                <a:ea typeface="DengXian" panose="02010600030101010101" pitchFamily="2" charset="-122"/>
                <a:cs typeface="Calibri" panose="020F0502020204030204" pitchFamily="34" charset="0"/>
              </a:rPr>
              <a:t>For more than 15 years, Fidelity, which has $5.5 trillion in discretionary assets, has been investing in growth-stage companies through some of its mutual funds. </a:t>
            </a:r>
            <a:endParaRPr lang="en-US" sz="1200" dirty="0">
              <a:solidFill>
                <a:schemeClr val="tx1"/>
              </a:solidFill>
              <a:effectLst/>
              <a:ea typeface="Times New Roman" panose="02020603050405020304" pitchFamily="18" charset="0"/>
              <a:cs typeface="Calibri" panose="020F0502020204030204" pitchFamily="34" charset="0"/>
            </a:endParaRPr>
          </a:p>
          <a:p>
            <a:pPr marL="0" marR="0">
              <a:spcBef>
                <a:spcPts val="0"/>
              </a:spcBef>
              <a:spcAft>
                <a:spcPts val="0"/>
              </a:spcAft>
            </a:pPr>
            <a:r>
              <a:rPr lang="en-US" sz="1200" dirty="0">
                <a:solidFill>
                  <a:schemeClr val="tx1"/>
                </a:solidFill>
                <a:effectLst/>
                <a:ea typeface="DengXian" panose="02010600030101010101" pitchFamily="2" charset="-122"/>
                <a:cs typeface="Calibri" panose="020F0502020204030204" pitchFamily="34" charset="0"/>
              </a:rPr>
              <a:t> </a:t>
            </a:r>
            <a:endParaRPr lang="en-US" sz="1200" dirty="0">
              <a:solidFill>
                <a:schemeClr val="tx1"/>
              </a:solidFill>
              <a:effectLst/>
              <a:ea typeface="Times New Roman" panose="02020603050405020304" pitchFamily="18" charset="0"/>
              <a:cs typeface="Calibri" panose="020F0502020204030204" pitchFamily="34" charset="0"/>
            </a:endParaRPr>
          </a:p>
          <a:p>
            <a:pPr marL="0" marR="0">
              <a:spcBef>
                <a:spcPts val="0"/>
              </a:spcBef>
              <a:spcAft>
                <a:spcPts val="0"/>
              </a:spcAft>
            </a:pPr>
            <a:r>
              <a:rPr lang="en-US" sz="1200" dirty="0">
                <a:solidFill>
                  <a:schemeClr val="tx1"/>
                </a:solidFill>
                <a:effectLst/>
                <a:ea typeface="DengXian" panose="02010600030101010101" pitchFamily="2" charset="-122"/>
                <a:cs typeface="Calibri" panose="020F0502020204030204" pitchFamily="34" charset="0"/>
              </a:rPr>
              <a:t>But it was time for a dedicated venture fund. The reason is that more companies are staying private longer. Fidelity and other investors have fewer public ones to choose from, with less upside to capture, so they want to become shareholders before an IPO.</a:t>
            </a:r>
            <a:endParaRPr lang="en-US" sz="1200" dirty="0">
              <a:solidFill>
                <a:schemeClr val="tx1"/>
              </a:solidFill>
              <a:effectLst/>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89A1EEC7-DBE3-20BB-D4CC-5383D0CC287A}"/>
              </a:ext>
            </a:extLst>
          </p:cNvPr>
          <p:cNvSpPr txBox="1"/>
          <p:nvPr/>
        </p:nvSpPr>
        <p:spPr>
          <a:xfrm>
            <a:off x="4306343" y="1702395"/>
            <a:ext cx="3579313" cy="584775"/>
          </a:xfrm>
          <a:prstGeom prst="rect">
            <a:avLst/>
          </a:prstGeom>
          <a:noFill/>
        </p:spPr>
        <p:txBody>
          <a:bodyPr wrap="square" rtlCol="0">
            <a:spAutoFit/>
          </a:bodyPr>
          <a:lstStyle/>
          <a:p>
            <a:r>
              <a:rPr lang="en-US" sz="3200" b="1" u="sng" dirty="0">
                <a:solidFill>
                  <a:schemeClr val="tx1"/>
                </a:solidFill>
                <a:effectLst/>
                <a:latin typeface="Garamond" panose="02020404030301010803" pitchFamily="18" charset="0"/>
                <a:ea typeface="DengXian" panose="02010600030101010101" pitchFamily="2" charset="-122"/>
                <a:cs typeface="Times New Roman" panose="02020603050405020304" pitchFamily="18" charset="0"/>
              </a:rPr>
              <a:t>CAPITAL NEWS</a:t>
            </a:r>
          </a:p>
        </p:txBody>
      </p:sp>
      <p:pic>
        <p:nvPicPr>
          <p:cNvPr id="9" name="Picture 8" descr="A green and white logo">
            <a:extLst>
              <a:ext uri="{FF2B5EF4-FFF2-40B4-BE49-F238E27FC236}">
                <a16:creationId xmlns:a16="http://schemas.microsoft.com/office/drawing/2014/main" id="{2BA58A13-31E9-26BF-1B70-D838633C7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2157" y="2331956"/>
            <a:ext cx="1382706" cy="777771"/>
          </a:xfrm>
          <a:prstGeom prst="rect">
            <a:avLst/>
          </a:prstGeom>
        </p:spPr>
      </p:pic>
    </p:spTree>
    <p:extLst>
      <p:ext uri="{BB962C8B-B14F-4D97-AF65-F5344CB8AC3E}">
        <p14:creationId xmlns:p14="http://schemas.microsoft.com/office/powerpoint/2010/main" val="120144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010C361B-8F93-753D-F2A1-42F3013868B3}"/>
              </a:ext>
            </a:extLst>
          </p:cNvPr>
          <p:cNvSpPr txBox="1">
            <a:spLocks/>
          </p:cNvSpPr>
          <p:nvPr/>
        </p:nvSpPr>
        <p:spPr>
          <a:xfrm>
            <a:off x="856211" y="1954149"/>
            <a:ext cx="10553275" cy="4074779"/>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600"/>
              </a:spcBef>
              <a:spcAft>
                <a:spcPts val="1200"/>
              </a:spcAft>
              <a:buFont typeface="Wingdings" panose="05000000000000000000" pitchFamily="2" charset="2"/>
              <a:buChar char="ü"/>
            </a:pPr>
            <a:endParaRPr lang="en-US" sz="2000" dirty="0"/>
          </a:p>
        </p:txBody>
      </p:sp>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20091" y="1825625"/>
            <a:ext cx="10515600" cy="4650920"/>
          </a:xfrm>
        </p:spPr>
        <p:txBody>
          <a:bodyPr>
            <a:noAutofit/>
          </a:bodyPr>
          <a:lstStyle/>
          <a:p>
            <a:pPr algn="l"/>
            <a:endParaRPr lang="en-US" sz="1800" i="0" dirty="0">
              <a:solidFill>
                <a:srgbClr val="111111"/>
              </a:solidFill>
              <a:effectLst/>
              <a:highlight>
                <a:srgbClr val="FFFFFF"/>
              </a:highlight>
            </a:endParaRPr>
          </a:p>
          <a:p>
            <a:pPr algn="l"/>
            <a:r>
              <a:rPr lang="en-US" sz="1800" i="0" dirty="0">
                <a:solidFill>
                  <a:srgbClr val="111111"/>
                </a:solidFill>
                <a:effectLst/>
              </a:rPr>
              <a:t>The term Start-Up refers to a company in the first non-public stages of business operations. </a:t>
            </a:r>
          </a:p>
          <a:p>
            <a:pPr algn="l"/>
            <a:endParaRPr lang="en-US" sz="1800" i="0" dirty="0">
              <a:solidFill>
                <a:srgbClr val="111111"/>
              </a:solidFill>
              <a:effectLst/>
            </a:endParaRPr>
          </a:p>
          <a:p>
            <a:pPr algn="l"/>
            <a:r>
              <a:rPr lang="en-US" sz="1800" i="0" dirty="0">
                <a:solidFill>
                  <a:srgbClr val="111111"/>
                </a:solidFill>
                <a:effectLst/>
              </a:rPr>
              <a:t>Start-Ups are typically </a:t>
            </a:r>
            <a:r>
              <a:rPr lang="en-US" sz="1800" dirty="0">
                <a:solidFill>
                  <a:srgbClr val="111111"/>
                </a:solidFill>
              </a:rPr>
              <a:t>created </a:t>
            </a:r>
            <a:r>
              <a:rPr lang="en-US" sz="1800" i="0" dirty="0">
                <a:solidFill>
                  <a:srgbClr val="111111"/>
                </a:solidFill>
                <a:effectLst/>
              </a:rPr>
              <a:t>by one or more </a:t>
            </a:r>
            <a:r>
              <a:rPr lang="en-US" sz="1800" dirty="0">
                <a:solidFill>
                  <a:srgbClr val="111111"/>
                </a:solidFill>
              </a:rPr>
              <a:t>Founders </a:t>
            </a:r>
            <a:r>
              <a:rPr lang="en-US" sz="1800" i="0" dirty="0">
                <a:solidFill>
                  <a:srgbClr val="111111"/>
                </a:solidFill>
                <a:effectLst/>
              </a:rPr>
              <a:t>who want to develop a product or service for which they believe there is new or unrecognized demand. </a:t>
            </a:r>
          </a:p>
          <a:p>
            <a:pPr algn="l"/>
            <a:endParaRPr lang="en-US" sz="1800" dirty="0">
              <a:solidFill>
                <a:srgbClr val="111111"/>
              </a:solidFill>
            </a:endParaRPr>
          </a:p>
          <a:p>
            <a:pPr algn="l"/>
            <a:r>
              <a:rPr lang="en-US" sz="1800" dirty="0">
                <a:solidFill>
                  <a:srgbClr val="111111"/>
                </a:solidFill>
              </a:rPr>
              <a:t>The framework of </a:t>
            </a:r>
            <a:r>
              <a:rPr lang="en-US" sz="1800" b="1" dirty="0">
                <a:solidFill>
                  <a:srgbClr val="111111"/>
                </a:solidFill>
              </a:rPr>
              <a:t>“what problem are you trying to solve” </a:t>
            </a:r>
            <a:r>
              <a:rPr lang="en-US" sz="1800" dirty="0">
                <a:solidFill>
                  <a:srgbClr val="111111"/>
                </a:solidFill>
              </a:rPr>
              <a:t>is often used as a lens for understanding the reason for the new business.</a:t>
            </a:r>
          </a:p>
          <a:p>
            <a:pPr algn="l"/>
            <a:endParaRPr lang="en-US" sz="1800" i="0" dirty="0">
              <a:solidFill>
                <a:srgbClr val="111111"/>
              </a:solidFill>
              <a:effectLst/>
            </a:endParaRPr>
          </a:p>
          <a:p>
            <a:pPr algn="l"/>
            <a:r>
              <a:rPr lang="en-US" sz="1800" i="0" dirty="0">
                <a:solidFill>
                  <a:srgbClr val="111111"/>
                </a:solidFill>
                <a:effectLst/>
              </a:rPr>
              <a:t>These companies generally start with high costs and zero revenue</a:t>
            </a:r>
            <a:r>
              <a:rPr lang="en-US" sz="1800" dirty="0">
                <a:solidFill>
                  <a:srgbClr val="111111"/>
                </a:solidFill>
              </a:rPr>
              <a:t> and </a:t>
            </a:r>
            <a:r>
              <a:rPr lang="en-US" sz="1800" i="0" dirty="0">
                <a:solidFill>
                  <a:srgbClr val="111111"/>
                </a:solidFill>
                <a:effectLst/>
              </a:rPr>
              <a:t>look for capital from a variety of sources </a:t>
            </a:r>
            <a:r>
              <a:rPr lang="en-US" sz="1800" dirty="0">
                <a:solidFill>
                  <a:srgbClr val="111111"/>
                </a:solidFill>
              </a:rPr>
              <a:t>including: Friends &amp; Family, Investment Clubs, Family Offices, Foundations, </a:t>
            </a:r>
            <a:r>
              <a:rPr lang="en-US" sz="1800" b="1" dirty="0">
                <a:solidFill>
                  <a:srgbClr val="111111"/>
                </a:solidFill>
              </a:rPr>
              <a:t>Venture Capital Funds and increasingly Institutional Equity.</a:t>
            </a:r>
          </a:p>
          <a:p>
            <a:pPr marL="0" indent="0">
              <a:buNone/>
            </a:pPr>
            <a:endParaRPr lang="en-US" sz="1800" dirty="0">
              <a:solidFill>
                <a:srgbClr val="131313"/>
              </a:solidFill>
              <a:cs typeface="Wells Fargo Sans"/>
            </a:endParaRPr>
          </a:p>
          <a:p>
            <a:pPr marL="0" indent="0" algn="l">
              <a:buNone/>
            </a:pPr>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14</a:t>
            </a:fld>
            <a:endParaRPr lang="en-US" dirty="0"/>
          </a:p>
        </p:txBody>
      </p:sp>
      <p:sp>
        <p:nvSpPr>
          <p:cNvPr id="8" name="Title 1">
            <a:extLst>
              <a:ext uri="{FF2B5EF4-FFF2-40B4-BE49-F238E27FC236}">
                <a16:creationId xmlns:a16="http://schemas.microsoft.com/office/drawing/2014/main" id="{628D2E26-FF85-2513-25A1-2AB5D826E1CB}"/>
              </a:ext>
            </a:extLst>
          </p:cNvPr>
          <p:cNvSpPr>
            <a:spLocks noGrp="1"/>
          </p:cNvSpPr>
          <p:nvPr>
            <p:ph type="title"/>
          </p:nvPr>
        </p:nvSpPr>
        <p:spPr>
          <a:xfrm>
            <a:off x="864030" y="663879"/>
            <a:ext cx="10515600" cy="1083302"/>
          </a:xfrm>
        </p:spPr>
        <p:txBody>
          <a:bodyPr>
            <a:normAutofit fontScale="90000"/>
          </a:bodyPr>
          <a:lstStyle/>
          <a:p>
            <a:r>
              <a:rPr lang="en-US" dirty="0"/>
              <a:t>Integrating Start-Ups Into Your Research Franchise</a:t>
            </a:r>
            <a:br>
              <a:rPr lang="en-US" dirty="0"/>
            </a:br>
            <a:r>
              <a:rPr lang="en-US" sz="2800" dirty="0">
                <a:cs typeface="Wells Fargo Sans"/>
              </a:rPr>
              <a:t>Navigating the Start-Up </a:t>
            </a:r>
            <a:r>
              <a:rPr lang="en-US" sz="2800" dirty="0"/>
              <a:t>Landscape – Start-Ups offer new products and services</a:t>
            </a:r>
          </a:p>
        </p:txBody>
      </p:sp>
    </p:spTree>
    <p:extLst>
      <p:ext uri="{BB962C8B-B14F-4D97-AF65-F5344CB8AC3E}">
        <p14:creationId xmlns:p14="http://schemas.microsoft.com/office/powerpoint/2010/main" val="3456850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F7EA3-39A1-DBBC-C637-1E08F0644AD7}"/>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65CD047-4A6C-CF39-29B4-AC8E0BA7F051}"/>
              </a:ext>
            </a:extLst>
          </p:cNvPr>
          <p:cNvSpPr txBox="1">
            <a:spLocks/>
          </p:cNvSpPr>
          <p:nvPr/>
        </p:nvSpPr>
        <p:spPr>
          <a:xfrm>
            <a:off x="864029" y="1903606"/>
            <a:ext cx="10515599" cy="4290515"/>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600"/>
              </a:spcBef>
              <a:spcAft>
                <a:spcPts val="1200"/>
              </a:spcAft>
              <a:buFont typeface="Wingdings" panose="05000000000000000000" pitchFamily="2" charset="2"/>
              <a:buChar char="ü"/>
            </a:pPr>
            <a:endParaRPr lang="en-US" sz="2000" dirty="0"/>
          </a:p>
        </p:txBody>
      </p:sp>
      <p:sp>
        <p:nvSpPr>
          <p:cNvPr id="3" name="Subtitle 2">
            <a:extLst>
              <a:ext uri="{FF2B5EF4-FFF2-40B4-BE49-F238E27FC236}">
                <a16:creationId xmlns:a16="http://schemas.microsoft.com/office/drawing/2014/main" id="{8D623EF3-68F8-EE85-DE31-461D418BE54E}"/>
              </a:ext>
            </a:extLst>
          </p:cNvPr>
          <p:cNvSpPr>
            <a:spLocks noGrp="1"/>
          </p:cNvSpPr>
          <p:nvPr>
            <p:ph idx="1"/>
          </p:nvPr>
        </p:nvSpPr>
        <p:spPr>
          <a:xfrm>
            <a:off x="882819" y="1712073"/>
            <a:ext cx="10515600" cy="4786593"/>
          </a:xfrm>
        </p:spPr>
        <p:txBody>
          <a:bodyPr>
            <a:noAutofit/>
          </a:bodyPr>
          <a:lstStyle/>
          <a:p>
            <a:pPr algn="l">
              <a:buFont typeface="Arial" panose="020B0604020202020204" pitchFamily="34" charset="0"/>
              <a:buChar char="•"/>
            </a:pPr>
            <a:endParaRPr lang="en-US" sz="1800" b="0" i="0" dirty="0">
              <a:solidFill>
                <a:srgbClr val="111111"/>
              </a:solidFill>
              <a:effectLst/>
              <a:highlight>
                <a:srgbClr val="FFFFFF"/>
              </a:highlight>
              <a:latin typeface="Calibri" panose="020F0502020204030204" pitchFamily="34" charset="0"/>
              <a:cs typeface="Calibri" panose="020F0502020204030204" pitchFamily="34" charset="0"/>
            </a:endParaRPr>
          </a:p>
          <a:p>
            <a:r>
              <a:rPr lang="en-US" sz="1800" b="1" i="1" dirty="0">
                <a:solidFill>
                  <a:srgbClr val="111111"/>
                </a:solidFill>
                <a:effectLst/>
                <a:latin typeface="Calibri" panose="020F0502020204030204" pitchFamily="34" charset="0"/>
                <a:cs typeface="Calibri" panose="020F0502020204030204" pitchFamily="34" charset="0"/>
              </a:rPr>
              <a:t>Venture Capital Funds (VCs) </a:t>
            </a:r>
            <a:r>
              <a:rPr lang="en-US" sz="1800" b="0" i="0" dirty="0">
                <a:solidFill>
                  <a:srgbClr val="111111"/>
                </a:solidFill>
                <a:effectLst/>
                <a:latin typeface="Calibri" panose="020F0502020204030204" pitchFamily="34" charset="0"/>
                <a:cs typeface="Calibri" panose="020F0502020204030204" pitchFamily="34" charset="0"/>
              </a:rPr>
              <a:t>are a</a:t>
            </a:r>
            <a:r>
              <a:rPr lang="en-US" sz="1800" dirty="0">
                <a:solidFill>
                  <a:srgbClr val="111111"/>
                </a:solidFill>
                <a:latin typeface="Calibri" panose="020F0502020204030204" pitchFamily="34" charset="0"/>
                <a:cs typeface="Calibri" panose="020F0502020204030204" pitchFamily="34" charset="0"/>
              </a:rPr>
              <a:t> source of Early-Stage</a:t>
            </a:r>
            <a:r>
              <a:rPr lang="en-US" sz="1800" b="0" i="0" dirty="0">
                <a:solidFill>
                  <a:srgbClr val="111111"/>
                </a:solidFill>
                <a:effectLst/>
                <a:latin typeface="Calibri" panose="020F0502020204030204" pitchFamily="34" charset="0"/>
                <a:cs typeface="Calibri" panose="020F0502020204030204" pitchFamily="34" charset="0"/>
              </a:rPr>
              <a:t> financing or "venture capital" </a:t>
            </a:r>
            <a:r>
              <a:rPr lang="en-US" sz="1800" dirty="0">
                <a:solidFill>
                  <a:srgbClr val="111111"/>
                </a:solidFill>
                <a:latin typeface="Calibri" panose="020F0502020204030204" pitchFamily="34" charset="0"/>
                <a:cs typeface="Calibri" panose="020F0502020204030204" pitchFamily="34" charset="0"/>
              </a:rPr>
              <a:t>for </a:t>
            </a:r>
            <a:r>
              <a:rPr lang="en-US" sz="1800" b="0" i="0" dirty="0">
                <a:solidFill>
                  <a:srgbClr val="111111"/>
                </a:solidFill>
                <a:effectLst/>
                <a:latin typeface="Calibri" panose="020F0502020204030204" pitchFamily="34" charset="0"/>
                <a:cs typeface="Calibri" panose="020F0502020204030204" pitchFamily="34" charset="0"/>
              </a:rPr>
              <a:t>start-ups, often in high-tech or emerging industries.</a:t>
            </a:r>
          </a:p>
          <a:p>
            <a:pPr algn="l">
              <a:buFont typeface="Arial" panose="020B0604020202020204" pitchFamily="34" charset="0"/>
              <a:buChar char="•"/>
            </a:pPr>
            <a:endParaRPr lang="en-US" sz="1800" b="0" i="0" dirty="0">
              <a:solidFill>
                <a:srgbClr val="111111"/>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1800" b="0" i="0" dirty="0">
                <a:solidFill>
                  <a:srgbClr val="111111"/>
                </a:solidFill>
                <a:effectLst/>
                <a:latin typeface="Calibri" panose="020F0502020204030204" pitchFamily="34" charset="0"/>
                <a:cs typeface="Calibri" panose="020F0502020204030204" pitchFamily="34" charset="0"/>
              </a:rPr>
              <a:t>VCs manage pooled investments in high-growth startups</a:t>
            </a:r>
            <a:r>
              <a:rPr lang="en-US" sz="1800" dirty="0">
                <a:solidFill>
                  <a:srgbClr val="111111"/>
                </a:solidFill>
                <a:latin typeface="Calibri" panose="020F0502020204030204" pitchFamily="34" charset="0"/>
                <a:cs typeface="Calibri" panose="020F0502020204030204" pitchFamily="34" charset="0"/>
              </a:rPr>
              <a:t>, </a:t>
            </a:r>
            <a:r>
              <a:rPr lang="en-US" sz="1800" b="0" i="0" dirty="0">
                <a:solidFill>
                  <a:srgbClr val="111111"/>
                </a:solidFill>
                <a:effectLst/>
                <a:latin typeface="Calibri" panose="020F0502020204030204" pitchFamily="34" charset="0"/>
                <a:cs typeface="Calibri" panose="020F0502020204030204" pitchFamily="34" charset="0"/>
              </a:rPr>
              <a:t>early-stage and growth stage firms.</a:t>
            </a:r>
          </a:p>
          <a:p>
            <a:pPr marL="0" indent="0">
              <a:buNone/>
            </a:pPr>
            <a:endParaRPr lang="en-US" sz="1800" dirty="0">
              <a:solidFill>
                <a:srgbClr val="111111"/>
              </a:solidFill>
              <a:latin typeface="Calibri" panose="020F0502020204030204" pitchFamily="34" charset="0"/>
              <a:cs typeface="Calibri" panose="020F0502020204030204" pitchFamily="34" charset="0"/>
            </a:endParaRPr>
          </a:p>
          <a:p>
            <a:r>
              <a:rPr lang="en-US" sz="1800" dirty="0">
                <a:solidFill>
                  <a:srgbClr val="111111"/>
                </a:solidFill>
                <a:latin typeface="Calibri" panose="020F0502020204030204" pitchFamily="34" charset="0"/>
                <a:cs typeface="Calibri" panose="020F0502020204030204" pitchFamily="34" charset="0"/>
              </a:rPr>
              <a:t>Investors in VCs</a:t>
            </a:r>
            <a:r>
              <a:rPr lang="en-US" sz="1800" b="0" i="0" dirty="0">
                <a:solidFill>
                  <a:srgbClr val="111111"/>
                </a:solidFill>
                <a:effectLst/>
                <a:latin typeface="Calibri" panose="020F0502020204030204" pitchFamily="34" charset="0"/>
                <a:cs typeface="Calibri" panose="020F0502020204030204" pitchFamily="34" charset="0"/>
              </a:rPr>
              <a:t> have a long investment horizon – 5 to 10 years.</a:t>
            </a:r>
          </a:p>
          <a:p>
            <a:pPr algn="l">
              <a:buFont typeface="Arial" panose="020B0604020202020204" pitchFamily="34" charset="0"/>
              <a:buChar char="•"/>
            </a:pPr>
            <a:endParaRPr lang="en-US" sz="1800" b="0" i="0" dirty="0">
              <a:solidFill>
                <a:srgbClr val="111111"/>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1800" b="0" i="0" dirty="0">
                <a:solidFill>
                  <a:srgbClr val="111111"/>
                </a:solidFill>
                <a:effectLst/>
                <a:latin typeface="Calibri" panose="020F0502020204030204" pitchFamily="34" charset="0"/>
                <a:cs typeface="Calibri" panose="020F0502020204030204" pitchFamily="34" charset="0"/>
              </a:rPr>
              <a:t>Investors in VCs earn a return when a portfolio company exits, either through an IPO, merger, or strategic acquisition.</a:t>
            </a:r>
          </a:p>
          <a:p>
            <a:pPr algn="l">
              <a:buFont typeface="Arial" panose="020B0604020202020204" pitchFamily="34" charset="0"/>
              <a:buChar char="•"/>
            </a:pPr>
            <a:endParaRPr lang="en-US" sz="1800" dirty="0">
              <a:solidFill>
                <a:srgbClr val="111111"/>
              </a:solidFill>
              <a:latin typeface="Calibri" panose="020F0502020204030204" pitchFamily="34" charset="0"/>
              <a:cs typeface="Calibri" panose="020F0502020204030204" pitchFamily="34" charset="0"/>
            </a:endParaRPr>
          </a:p>
          <a:p>
            <a:pPr algn="l"/>
            <a:r>
              <a:rPr lang="en-US" sz="1800" b="1" i="1" dirty="0">
                <a:solidFill>
                  <a:srgbClr val="111111"/>
                </a:solidFill>
                <a:latin typeface="Calibri" panose="020F0502020204030204" pitchFamily="34" charset="0"/>
                <a:cs typeface="Calibri" panose="020F0502020204030204" pitchFamily="34" charset="0"/>
              </a:rPr>
              <a:t>This presentation uses VC Fund (NVCA) data to look at the Start-up landscape data.</a:t>
            </a:r>
            <a:endParaRPr lang="en-US" sz="1800" b="1" i="1" dirty="0">
              <a:solidFill>
                <a:srgbClr val="111111"/>
              </a:solidFill>
              <a:effectLst/>
              <a:latin typeface="Calibri" panose="020F0502020204030204" pitchFamily="34" charset="0"/>
              <a:cs typeface="Calibri" panose="020F0502020204030204" pitchFamily="34" charset="0"/>
            </a:endParaRPr>
          </a:p>
          <a:p>
            <a:pPr marL="0" indent="0" algn="l">
              <a:buNone/>
            </a:pPr>
            <a:endParaRPr lang="en-US" dirty="0"/>
          </a:p>
        </p:txBody>
      </p:sp>
      <p:grpSp>
        <p:nvGrpSpPr>
          <p:cNvPr id="4" name="Group 3">
            <a:extLst>
              <a:ext uri="{FF2B5EF4-FFF2-40B4-BE49-F238E27FC236}">
                <a16:creationId xmlns:a16="http://schemas.microsoft.com/office/drawing/2014/main" id="{10F2A85D-8CB5-B2B3-CEA2-4310102EA29A}"/>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2AEC9660-14EF-3894-25F3-5096545AE239}"/>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CD576299-9477-CAC2-1E0F-26DD1EF254AB}"/>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2CEA07B3-D961-F5F8-5174-40D2F1F5B04A}"/>
              </a:ext>
            </a:extLst>
          </p:cNvPr>
          <p:cNvSpPr>
            <a:spLocks noGrp="1"/>
          </p:cNvSpPr>
          <p:nvPr>
            <p:ph type="sldNum" sz="quarter" idx="12"/>
          </p:nvPr>
        </p:nvSpPr>
        <p:spPr/>
        <p:txBody>
          <a:bodyPr/>
          <a:lstStyle/>
          <a:p>
            <a:fld id="{CDFBFB7E-B2E8-4C32-956F-343D552E376C}" type="slidenum">
              <a:rPr lang="en-US" smtClean="0"/>
              <a:t>15</a:t>
            </a:fld>
            <a:endParaRPr lang="en-US" dirty="0"/>
          </a:p>
        </p:txBody>
      </p:sp>
      <p:sp>
        <p:nvSpPr>
          <p:cNvPr id="8" name="Title 1">
            <a:extLst>
              <a:ext uri="{FF2B5EF4-FFF2-40B4-BE49-F238E27FC236}">
                <a16:creationId xmlns:a16="http://schemas.microsoft.com/office/drawing/2014/main" id="{41912733-5FE3-A87F-8033-3F9129CF628D}"/>
              </a:ext>
            </a:extLst>
          </p:cNvPr>
          <p:cNvSpPr>
            <a:spLocks noGrp="1"/>
          </p:cNvSpPr>
          <p:nvPr>
            <p:ph type="title"/>
          </p:nvPr>
        </p:nvSpPr>
        <p:spPr>
          <a:xfrm>
            <a:off x="864030" y="663879"/>
            <a:ext cx="10515600" cy="1083302"/>
          </a:xfrm>
        </p:spPr>
        <p:txBody>
          <a:bodyPr>
            <a:normAutofit fontScale="90000"/>
          </a:bodyPr>
          <a:lstStyle/>
          <a:p>
            <a:r>
              <a:rPr lang="en-US" dirty="0"/>
              <a:t>Integrating Start-Ups Into Your Research Franchise</a:t>
            </a:r>
            <a:br>
              <a:rPr lang="en-US" dirty="0"/>
            </a:br>
            <a:r>
              <a:rPr lang="en-US" sz="2800" dirty="0">
                <a:cs typeface="Wells Fargo Sans"/>
              </a:rPr>
              <a:t>Navigating the Start-Up </a:t>
            </a:r>
            <a:r>
              <a:rPr lang="en-US" sz="2800" dirty="0"/>
              <a:t>Landscape – Start-Ups and Venture Capital Funds</a:t>
            </a:r>
          </a:p>
        </p:txBody>
      </p:sp>
    </p:spTree>
    <p:extLst>
      <p:ext uri="{BB962C8B-B14F-4D97-AF65-F5344CB8AC3E}">
        <p14:creationId xmlns:p14="http://schemas.microsoft.com/office/powerpoint/2010/main" val="355838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F7EA3-39A1-DBBC-C637-1E08F0644AD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0F2A85D-8CB5-B2B3-CEA2-4310102EA29A}"/>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2AEC9660-14EF-3894-25F3-5096545AE239}"/>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CD576299-9477-CAC2-1E0F-26DD1EF254AB}"/>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2CEA07B3-D961-F5F8-5174-40D2F1F5B04A}"/>
              </a:ext>
            </a:extLst>
          </p:cNvPr>
          <p:cNvSpPr>
            <a:spLocks noGrp="1"/>
          </p:cNvSpPr>
          <p:nvPr>
            <p:ph type="sldNum" sz="quarter" idx="12"/>
          </p:nvPr>
        </p:nvSpPr>
        <p:spPr/>
        <p:txBody>
          <a:bodyPr/>
          <a:lstStyle/>
          <a:p>
            <a:fld id="{CDFBFB7E-B2E8-4C32-956F-343D552E376C}" type="slidenum">
              <a:rPr lang="en-US" smtClean="0"/>
              <a:t>16</a:t>
            </a:fld>
            <a:endParaRPr lang="en-US" dirty="0"/>
          </a:p>
        </p:txBody>
      </p:sp>
      <p:pic>
        <p:nvPicPr>
          <p:cNvPr id="6" name="Content Placeholder 9">
            <a:extLst>
              <a:ext uri="{FF2B5EF4-FFF2-40B4-BE49-F238E27FC236}">
                <a16:creationId xmlns:a16="http://schemas.microsoft.com/office/drawing/2014/main" id="{C8BF61D6-ED20-C700-1794-93AA5A57F006}"/>
              </a:ext>
            </a:extLst>
          </p:cNvPr>
          <p:cNvPicPr>
            <a:picLocks noChangeAspect="1"/>
          </p:cNvPicPr>
          <p:nvPr/>
        </p:nvPicPr>
        <p:blipFill>
          <a:blip r:embed="rId4"/>
          <a:stretch>
            <a:fillRect/>
          </a:stretch>
        </p:blipFill>
        <p:spPr>
          <a:xfrm>
            <a:off x="2674576" y="1988316"/>
            <a:ext cx="6842847" cy="4605112"/>
          </a:xfrm>
          <a:prstGeom prst="rect">
            <a:avLst/>
          </a:prstGeom>
        </p:spPr>
      </p:pic>
      <p:sp>
        <p:nvSpPr>
          <p:cNvPr id="11" name="Title 1">
            <a:extLst>
              <a:ext uri="{FF2B5EF4-FFF2-40B4-BE49-F238E27FC236}">
                <a16:creationId xmlns:a16="http://schemas.microsoft.com/office/drawing/2014/main" id="{55BAC444-8730-B532-1483-495031AAB478}"/>
              </a:ext>
            </a:extLst>
          </p:cNvPr>
          <p:cNvSpPr>
            <a:spLocks noGrp="1"/>
          </p:cNvSpPr>
          <p:nvPr>
            <p:ph type="title"/>
          </p:nvPr>
        </p:nvSpPr>
        <p:spPr>
          <a:xfrm>
            <a:off x="413359" y="663879"/>
            <a:ext cx="11661731" cy="1083302"/>
          </a:xfrm>
        </p:spPr>
        <p:txBody>
          <a:bodyPr>
            <a:normAutofit fontScale="90000"/>
          </a:bodyPr>
          <a:lstStyle/>
          <a:p>
            <a:r>
              <a:rPr lang="en-US" dirty="0"/>
              <a:t>Integrating Start-Ups Into Your Research Franchise</a:t>
            </a:r>
            <a:br>
              <a:rPr lang="en-US" dirty="0"/>
            </a:br>
            <a:r>
              <a:rPr lang="en-US" sz="2800" dirty="0">
                <a:cs typeface="Wells Fargo Sans"/>
              </a:rPr>
              <a:t>Navigating the Start-Up </a:t>
            </a:r>
            <a:r>
              <a:rPr lang="en-US" sz="2800" dirty="0"/>
              <a:t>Landscape – </a:t>
            </a:r>
            <a:r>
              <a:rPr lang="en-US" sz="2700" dirty="0"/>
              <a:t>There is a National Venture Capital Association (NVCA)</a:t>
            </a:r>
          </a:p>
        </p:txBody>
      </p:sp>
    </p:spTree>
    <p:extLst>
      <p:ext uri="{BB962C8B-B14F-4D97-AF65-F5344CB8AC3E}">
        <p14:creationId xmlns:p14="http://schemas.microsoft.com/office/powerpoint/2010/main" val="2675762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571C185B-688D-5845-76E1-BA2BF130C5E2}"/>
              </a:ext>
            </a:extLst>
          </p:cNvPr>
          <p:cNvSpPr txBox="1">
            <a:spLocks/>
          </p:cNvSpPr>
          <p:nvPr/>
        </p:nvSpPr>
        <p:spPr>
          <a:xfrm>
            <a:off x="864030" y="1747181"/>
            <a:ext cx="10515600" cy="4519395"/>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600"/>
              </a:spcBef>
              <a:spcAft>
                <a:spcPts val="1200"/>
              </a:spcAft>
              <a:buFont typeface="Wingdings" panose="05000000000000000000" pitchFamily="2" charset="2"/>
              <a:buChar char="ü"/>
            </a:pPr>
            <a:endParaRPr lang="en-US" sz="2000" dirty="0"/>
          </a:p>
        </p:txBody>
      </p:sp>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64030" y="1515649"/>
            <a:ext cx="10515600" cy="5185831"/>
          </a:xfrm>
        </p:spPr>
        <p:txBody>
          <a:bodyPr>
            <a:noAutofit/>
          </a:bodyPr>
          <a:lstStyle/>
          <a:p>
            <a:endParaRPr lang="en-US" sz="1600" b="1" i="0" dirty="0">
              <a:effectLst/>
              <a:highlight>
                <a:srgbClr val="FFFFFF"/>
              </a:highlight>
            </a:endParaRPr>
          </a:p>
          <a:p>
            <a:r>
              <a:rPr lang="en-US" sz="1600" b="1" i="0" dirty="0">
                <a:effectLst/>
              </a:rPr>
              <a:t>1946 </a:t>
            </a:r>
            <a:r>
              <a:rPr lang="en-US" sz="1600" b="0" i="0" dirty="0">
                <a:effectLst/>
              </a:rPr>
              <a:t>– Georges F. Doriot “the father of venture capital”, formed </a:t>
            </a:r>
            <a:r>
              <a:rPr lang="en-US" sz="1600" dirty="0"/>
              <a:t>t</a:t>
            </a:r>
            <a:r>
              <a:rPr lang="en-US" sz="1600" b="0" i="0" dirty="0">
                <a:effectLst/>
              </a:rPr>
              <a:t>he first modern Venture Capital (VC) firm </a:t>
            </a:r>
            <a:r>
              <a:rPr lang="en-US" sz="1600" dirty="0"/>
              <a:t>called the </a:t>
            </a:r>
            <a:r>
              <a:rPr lang="en-US" sz="1600" b="0" i="0" dirty="0">
                <a:effectLst/>
              </a:rPr>
              <a:t>American Research and Development Corporation (ARDC).</a:t>
            </a:r>
          </a:p>
          <a:p>
            <a:pPr algn="l"/>
            <a:endParaRPr lang="en-US" sz="1600" b="1" dirty="0"/>
          </a:p>
          <a:p>
            <a:pPr algn="l"/>
            <a:r>
              <a:rPr lang="en-US" sz="1600" b="1" dirty="0"/>
              <a:t>1950s</a:t>
            </a:r>
            <a:r>
              <a:rPr lang="en-US" sz="1600" dirty="0"/>
              <a:t> – Arthur Rock,</a:t>
            </a:r>
            <a:r>
              <a:rPr lang="en-US" sz="1600" b="0" i="0" dirty="0">
                <a:effectLst/>
              </a:rPr>
              <a:t> a student of Doriot’s</a:t>
            </a:r>
            <a:r>
              <a:rPr lang="en-US" sz="1600" dirty="0"/>
              <a:t> helped s</a:t>
            </a:r>
            <a:r>
              <a:rPr lang="en-US" sz="1600" b="0" i="0" dirty="0">
                <a:effectLst/>
              </a:rPr>
              <a:t>ecure funding </a:t>
            </a:r>
            <a:r>
              <a:rPr lang="en-US" sz="1600" dirty="0"/>
              <a:t>for</a:t>
            </a:r>
            <a:r>
              <a:rPr lang="en-US" sz="1600" b="0" i="0" dirty="0">
                <a:effectLst/>
              </a:rPr>
              <a:t> “The Traitorous Eight” who formed</a:t>
            </a:r>
            <a:r>
              <a:rPr lang="en-US" sz="1600" dirty="0"/>
              <a:t> </a:t>
            </a:r>
            <a:r>
              <a:rPr lang="en-US" sz="1600" b="0" i="0" dirty="0">
                <a:effectLst/>
              </a:rPr>
              <a:t>Fairchild Semiconductor in 1957. Among the eight were: Eugen Kleiner, Gordon Moore and Robert Noyce.</a:t>
            </a:r>
          </a:p>
          <a:p>
            <a:pPr algn="l"/>
            <a:endParaRPr lang="en-US" sz="1600" b="1" i="0" dirty="0">
              <a:effectLst/>
            </a:endParaRPr>
          </a:p>
          <a:p>
            <a:pPr algn="l"/>
            <a:r>
              <a:rPr lang="en-US" sz="1600" b="1" i="0" dirty="0">
                <a:effectLst/>
              </a:rPr>
              <a:t>1972</a:t>
            </a:r>
            <a:r>
              <a:rPr lang="en-US" sz="1600" b="0" i="0" dirty="0">
                <a:effectLst/>
              </a:rPr>
              <a:t> – Sequoia Capital was</a:t>
            </a:r>
            <a:r>
              <a:rPr lang="en-US" sz="1600" dirty="0"/>
              <a:t> founded </a:t>
            </a:r>
            <a:r>
              <a:rPr lang="en-US" sz="1600" b="0" i="0" dirty="0">
                <a:effectLst/>
              </a:rPr>
              <a:t>by Don Valentine, a salesman </a:t>
            </a:r>
            <a:r>
              <a:rPr lang="en-US" sz="1600" dirty="0"/>
              <a:t>from</a:t>
            </a:r>
            <a:r>
              <a:rPr lang="en-US" sz="1600" b="0" i="0" dirty="0">
                <a:effectLst/>
              </a:rPr>
              <a:t> Fairchild Semiconductor. Kleiner Perkins was also founded.</a:t>
            </a:r>
          </a:p>
          <a:p>
            <a:pPr algn="l"/>
            <a:endParaRPr lang="en-US" sz="1600" b="1" i="0" dirty="0">
              <a:effectLst/>
            </a:endParaRPr>
          </a:p>
          <a:p>
            <a:pPr algn="l"/>
            <a:r>
              <a:rPr lang="en-US" sz="1600" b="1" i="0" dirty="0">
                <a:effectLst/>
              </a:rPr>
              <a:t>1979 – </a:t>
            </a:r>
            <a:r>
              <a:rPr lang="en-US" sz="1600" i="0" dirty="0">
                <a:effectLst/>
              </a:rPr>
              <a:t>Changes to the Employee Retirement Income Security Act’s (ERISA) “Prudent Man Rule” </a:t>
            </a:r>
            <a:r>
              <a:rPr lang="en-US" sz="1600" b="0" i="0" dirty="0">
                <a:effectLst/>
              </a:rPr>
              <a:t>made it easier for corporate pension funds to invest in Venture Capital funds.</a:t>
            </a:r>
            <a:endParaRPr lang="en-US" sz="1600" dirty="0"/>
          </a:p>
          <a:p>
            <a:pPr algn="l"/>
            <a:endParaRPr lang="en-US" sz="1600" b="1" i="0" dirty="0">
              <a:effectLst/>
            </a:endParaRPr>
          </a:p>
          <a:p>
            <a:pPr algn="l"/>
            <a:r>
              <a:rPr lang="en-US" sz="1600" b="1" i="0" dirty="0">
                <a:effectLst/>
              </a:rPr>
              <a:t>1990s </a:t>
            </a:r>
            <a:r>
              <a:rPr lang="en-US" sz="1600" b="0" i="0" dirty="0">
                <a:effectLst/>
              </a:rPr>
              <a:t>– The rise in personal computers</a:t>
            </a:r>
            <a:r>
              <a:rPr lang="en-US" sz="1600" dirty="0"/>
              <a:t> </a:t>
            </a:r>
            <a:r>
              <a:rPr lang="en-US" sz="1600" b="0" i="0" dirty="0">
                <a:effectLst/>
              </a:rPr>
              <a:t>and the internet led to a technology venture boom. With companies like Netscape, Amazon, eBay, Netflix, PayPal, Yahoo, Google, and Salesforce </a:t>
            </a:r>
            <a:r>
              <a:rPr lang="en-US" sz="1600" dirty="0"/>
              <a:t>coming to the market </a:t>
            </a:r>
            <a:r>
              <a:rPr lang="en-US" sz="1600" b="0" i="0" dirty="0">
                <a:effectLst/>
              </a:rPr>
              <a:t>with Venture Capital backing.</a:t>
            </a:r>
          </a:p>
          <a:p>
            <a:pPr marL="0" indent="0" algn="l">
              <a:buNone/>
            </a:pPr>
            <a:endParaRPr lang="en-US" sz="1400"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17</a:t>
            </a:fld>
            <a:endParaRPr lang="en-US" dirty="0"/>
          </a:p>
        </p:txBody>
      </p:sp>
      <p:sp>
        <p:nvSpPr>
          <p:cNvPr id="8" name="Title 1">
            <a:extLst>
              <a:ext uri="{FF2B5EF4-FFF2-40B4-BE49-F238E27FC236}">
                <a16:creationId xmlns:a16="http://schemas.microsoft.com/office/drawing/2014/main" id="{52AD2F12-64F1-4BD8-20EC-6CFF80928210}"/>
              </a:ext>
            </a:extLst>
          </p:cNvPr>
          <p:cNvSpPr>
            <a:spLocks noGrp="1"/>
          </p:cNvSpPr>
          <p:nvPr>
            <p:ph type="title"/>
          </p:nvPr>
        </p:nvSpPr>
        <p:spPr>
          <a:xfrm>
            <a:off x="864030" y="663879"/>
            <a:ext cx="10515600" cy="1083302"/>
          </a:xfrm>
        </p:spPr>
        <p:txBody>
          <a:bodyPr>
            <a:normAutofit fontScale="90000"/>
          </a:bodyPr>
          <a:lstStyle/>
          <a:p>
            <a:r>
              <a:rPr lang="en-US" dirty="0"/>
              <a:t>Integrating Start-ups Into Your Research Franchise</a:t>
            </a:r>
            <a:br>
              <a:rPr lang="en-US" dirty="0"/>
            </a:br>
            <a:r>
              <a:rPr lang="en-US" sz="2800" dirty="0">
                <a:cs typeface="Wells Fargo Sans"/>
              </a:rPr>
              <a:t>Navigating the Start-Up </a:t>
            </a:r>
            <a:r>
              <a:rPr lang="en-US" sz="2800" dirty="0"/>
              <a:t>Landscape – Start-Ups and Venture Capital  </a:t>
            </a:r>
            <a:r>
              <a:rPr lang="en-US" sz="2800" u="sng" dirty="0"/>
              <a:t>Are Not New</a:t>
            </a:r>
          </a:p>
        </p:txBody>
      </p:sp>
    </p:spTree>
    <p:extLst>
      <p:ext uri="{BB962C8B-B14F-4D97-AF65-F5344CB8AC3E}">
        <p14:creationId xmlns:p14="http://schemas.microsoft.com/office/powerpoint/2010/main" val="391786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3">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4">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18</a:t>
            </a:fld>
            <a:endParaRPr lang="en-US" dirty="0"/>
          </a:p>
        </p:txBody>
      </p:sp>
      <p:sp>
        <p:nvSpPr>
          <p:cNvPr id="6" name="TextBox 5">
            <a:extLst>
              <a:ext uri="{FF2B5EF4-FFF2-40B4-BE49-F238E27FC236}">
                <a16:creationId xmlns:a16="http://schemas.microsoft.com/office/drawing/2014/main" id="{0D832D1E-F95C-6957-1AE0-3B9A1C55286B}"/>
              </a:ext>
            </a:extLst>
          </p:cNvPr>
          <p:cNvSpPr txBox="1"/>
          <p:nvPr/>
        </p:nvSpPr>
        <p:spPr>
          <a:xfrm>
            <a:off x="337857" y="6398398"/>
            <a:ext cx="2438360" cy="276999"/>
          </a:xfrm>
          <a:prstGeom prst="rect">
            <a:avLst/>
          </a:prstGeom>
          <a:noFill/>
        </p:spPr>
        <p:txBody>
          <a:bodyPr wrap="none" rtlCol="0">
            <a:spAutoFit/>
          </a:bodyPr>
          <a:lstStyle/>
          <a:p>
            <a:r>
              <a:rPr lang="en-US" sz="1200" dirty="0"/>
              <a:t>Source: Investopedia/Notion Capital</a:t>
            </a:r>
          </a:p>
        </p:txBody>
      </p:sp>
      <p:graphicFrame>
        <p:nvGraphicFramePr>
          <p:cNvPr id="9" name="Table 8">
            <a:extLst>
              <a:ext uri="{FF2B5EF4-FFF2-40B4-BE49-F238E27FC236}">
                <a16:creationId xmlns:a16="http://schemas.microsoft.com/office/drawing/2014/main" id="{B7CF7EE4-5A74-3CA3-0E36-B7DFD99FA491}"/>
              </a:ext>
            </a:extLst>
          </p:cNvPr>
          <p:cNvGraphicFramePr>
            <a:graphicFrameLocks noGrp="1"/>
          </p:cNvGraphicFramePr>
          <p:nvPr>
            <p:extLst>
              <p:ext uri="{D42A27DB-BD31-4B8C-83A1-F6EECF244321}">
                <p14:modId xmlns:p14="http://schemas.microsoft.com/office/powerpoint/2010/main" val="2212659849"/>
              </p:ext>
            </p:extLst>
          </p:nvPr>
        </p:nvGraphicFramePr>
        <p:xfrm>
          <a:off x="1107291" y="2124194"/>
          <a:ext cx="10398156" cy="3723640"/>
        </p:xfrm>
        <a:graphic>
          <a:graphicData uri="http://schemas.openxmlformats.org/drawingml/2006/table">
            <a:tbl>
              <a:tblPr firstRow="1" bandRow="1">
                <a:tableStyleId>{6E25E649-3F16-4E02-A733-19D2CDBF48F0}</a:tableStyleId>
              </a:tblPr>
              <a:tblGrid>
                <a:gridCol w="8766533">
                  <a:extLst>
                    <a:ext uri="{9D8B030D-6E8A-4147-A177-3AD203B41FA5}">
                      <a16:colId xmlns:a16="http://schemas.microsoft.com/office/drawing/2014/main" val="956756606"/>
                    </a:ext>
                  </a:extLst>
                </a:gridCol>
                <a:gridCol w="1631623">
                  <a:extLst>
                    <a:ext uri="{9D8B030D-6E8A-4147-A177-3AD203B41FA5}">
                      <a16:colId xmlns:a16="http://schemas.microsoft.com/office/drawing/2014/main" val="567286466"/>
                    </a:ext>
                  </a:extLst>
                </a:gridCol>
              </a:tblGrid>
              <a:tr h="370840">
                <a:tc>
                  <a:txBody>
                    <a:bodyPr/>
                    <a:lstStyle/>
                    <a:p>
                      <a:r>
                        <a:rPr lang="en-US" dirty="0"/>
                        <a:t>Funding Stage</a:t>
                      </a:r>
                    </a:p>
                  </a:txBody>
                  <a:tcPr/>
                </a:tc>
                <a:tc>
                  <a:txBody>
                    <a:bodyPr/>
                    <a:lstStyle/>
                    <a:p>
                      <a:r>
                        <a:rPr lang="en-US" dirty="0"/>
                        <a:t>Profile</a:t>
                      </a:r>
                    </a:p>
                  </a:txBody>
                  <a:tcPr/>
                </a:tc>
                <a:extLst>
                  <a:ext uri="{0D108BD9-81ED-4DB2-BD59-A6C34878D82A}">
                    <a16:rowId xmlns:a16="http://schemas.microsoft.com/office/drawing/2014/main" val="3397208579"/>
                  </a:ext>
                </a:extLst>
              </a:tr>
              <a:tr h="370840">
                <a:tc>
                  <a:txBody>
                    <a:bodyPr/>
                    <a:lstStyle/>
                    <a:p>
                      <a:r>
                        <a:rPr lang="en-US" sz="1600" b="1" dirty="0"/>
                        <a:t>Pre-Seed</a:t>
                      </a:r>
                      <a:r>
                        <a:rPr lang="en-US" sz="1600" dirty="0"/>
                        <a:t>: This is the earliest stage of business development when the founders demonstrate the concept, build product prototypes, and validate the Total Addressable Market (TAM). </a:t>
                      </a:r>
                    </a:p>
                    <a:p>
                      <a:endParaRPr lang="en-US" sz="1600" dirty="0"/>
                    </a:p>
                    <a:p>
                      <a:r>
                        <a:rPr lang="en-US" sz="1600" b="1" dirty="0"/>
                        <a:t>Angel/Seed Funding</a:t>
                      </a:r>
                      <a:r>
                        <a:rPr lang="en-US" sz="1600" dirty="0"/>
                        <a:t>: This is the point where a new business seeks to launch its first product, attract customers and assess scalability. Typically, there is no revenue. </a:t>
                      </a:r>
                    </a:p>
                    <a:p>
                      <a:endParaRPr lang="en-US" sz="1600" dirty="0"/>
                    </a:p>
                  </a:txBody>
                  <a:tcPr>
                    <a:solidFill>
                      <a:schemeClr val="bg2"/>
                    </a:solidFill>
                  </a:tcPr>
                </a:tc>
                <a:tc>
                  <a:txBody>
                    <a:bodyPr/>
                    <a:lstStyle/>
                    <a:p>
                      <a:r>
                        <a:rPr lang="en-US" sz="1600" dirty="0"/>
                        <a:t>Disruptors</a:t>
                      </a:r>
                    </a:p>
                    <a:p>
                      <a:r>
                        <a:rPr lang="en-US" sz="1600" dirty="0"/>
                        <a:t>Acquisition</a:t>
                      </a:r>
                    </a:p>
                  </a:txBody>
                  <a:tcPr>
                    <a:solidFill>
                      <a:schemeClr val="bg2"/>
                    </a:solidFill>
                  </a:tcPr>
                </a:tc>
                <a:extLst>
                  <a:ext uri="{0D108BD9-81ED-4DB2-BD59-A6C34878D82A}">
                    <a16:rowId xmlns:a16="http://schemas.microsoft.com/office/drawing/2014/main" val="3886426998"/>
                  </a:ext>
                </a:extLst>
              </a:tr>
              <a:tr h="370840">
                <a:tc>
                  <a:txBody>
                    <a:bodyPr/>
                    <a:lstStyle/>
                    <a:p>
                      <a:r>
                        <a:rPr lang="en-US" sz="1600" b="1" dirty="0"/>
                        <a:t>Early/Later – Stage Funding</a:t>
                      </a:r>
                      <a:r>
                        <a:rPr lang="en-US" sz="1600" dirty="0"/>
                        <a:t>: An emerging business will seek to ramp up production and sales to scale the business, generate revenue and move toward profitability and positive cash flow. The business will use funding rounds denoted as Series A, Series B, maybe Series C, etc. as it moves toward a strategic investor or IPO.</a:t>
                      </a:r>
                    </a:p>
                    <a:p>
                      <a:endParaRPr lang="en-US" sz="1600" dirty="0"/>
                    </a:p>
                    <a:p>
                      <a:r>
                        <a:rPr lang="en-US" sz="1600" b="1" dirty="0"/>
                        <a:t>Growth-Stage Funding</a:t>
                      </a:r>
                      <a:r>
                        <a:rPr lang="en-US" sz="1600" dirty="0"/>
                        <a:t>: Based on age of company, prior financing history and participating investors. Typically classified as Series D or later and often with revenue and profit.</a:t>
                      </a:r>
                    </a:p>
                  </a:txBody>
                  <a:tcPr>
                    <a:solidFill>
                      <a:schemeClr val="bg2"/>
                    </a:solidFill>
                  </a:tcPr>
                </a:tc>
                <a:tc>
                  <a:txBody>
                    <a:bodyPr/>
                    <a:lstStyle/>
                    <a:p>
                      <a:r>
                        <a:rPr lang="en-US" sz="1600" dirty="0"/>
                        <a:t>Buyout</a:t>
                      </a:r>
                    </a:p>
                    <a:p>
                      <a:r>
                        <a:rPr lang="en-US" sz="1600" dirty="0"/>
                        <a:t>IPO</a:t>
                      </a:r>
                    </a:p>
                  </a:txBody>
                  <a:tcPr>
                    <a:solidFill>
                      <a:schemeClr val="bg2"/>
                    </a:solidFill>
                  </a:tcPr>
                </a:tc>
                <a:extLst>
                  <a:ext uri="{0D108BD9-81ED-4DB2-BD59-A6C34878D82A}">
                    <a16:rowId xmlns:a16="http://schemas.microsoft.com/office/drawing/2014/main" val="4071752019"/>
                  </a:ext>
                </a:extLst>
              </a:tr>
            </a:tbl>
          </a:graphicData>
        </a:graphic>
      </p:graphicFrame>
      <p:cxnSp>
        <p:nvCxnSpPr>
          <p:cNvPr id="11" name="Straight Arrow Connector 10">
            <a:extLst>
              <a:ext uri="{FF2B5EF4-FFF2-40B4-BE49-F238E27FC236}">
                <a16:creationId xmlns:a16="http://schemas.microsoft.com/office/drawing/2014/main" id="{BC56E8DD-6C64-BAFE-3265-77DBE4471DEA}"/>
              </a:ext>
            </a:extLst>
          </p:cNvPr>
          <p:cNvCxnSpPr/>
          <p:nvPr/>
        </p:nvCxnSpPr>
        <p:spPr>
          <a:xfrm>
            <a:off x="941601" y="2165067"/>
            <a:ext cx="0" cy="36827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8A04258-39F6-E301-96AD-EA06697D2AF1}"/>
              </a:ext>
            </a:extLst>
          </p:cNvPr>
          <p:cNvSpPr txBox="1"/>
          <p:nvPr/>
        </p:nvSpPr>
        <p:spPr>
          <a:xfrm>
            <a:off x="498707" y="2254540"/>
            <a:ext cx="476862" cy="3302646"/>
          </a:xfrm>
          <a:prstGeom prst="rect">
            <a:avLst/>
          </a:prstGeom>
          <a:noFill/>
        </p:spPr>
        <p:txBody>
          <a:bodyPr vert="wordArtVert" wrap="square" rtlCol="0">
            <a:spAutoFit/>
          </a:bodyPr>
          <a:lstStyle/>
          <a:p>
            <a:r>
              <a:rPr lang="en-US" sz="1600" b="1" dirty="0"/>
              <a:t>PROGRESSION</a:t>
            </a:r>
          </a:p>
        </p:txBody>
      </p:sp>
      <p:sp>
        <p:nvSpPr>
          <p:cNvPr id="14" name="Title 1">
            <a:extLst>
              <a:ext uri="{FF2B5EF4-FFF2-40B4-BE49-F238E27FC236}">
                <a16:creationId xmlns:a16="http://schemas.microsoft.com/office/drawing/2014/main" id="{55D9B03D-A1F8-0514-AC00-B1E6F4BD572D}"/>
              </a:ext>
            </a:extLst>
          </p:cNvPr>
          <p:cNvSpPr>
            <a:spLocks noGrp="1"/>
          </p:cNvSpPr>
          <p:nvPr>
            <p:ph type="title"/>
          </p:nvPr>
        </p:nvSpPr>
        <p:spPr>
          <a:xfrm>
            <a:off x="864030" y="663879"/>
            <a:ext cx="10515600" cy="1083302"/>
          </a:xfrm>
        </p:spPr>
        <p:txBody>
          <a:bodyPr>
            <a:normAutofit fontScale="90000"/>
          </a:bodyPr>
          <a:lstStyle/>
          <a:p>
            <a:r>
              <a:rPr lang="en-US" dirty="0"/>
              <a:t>Integrating Start-Ups Into Your Research Franchise</a:t>
            </a:r>
            <a:br>
              <a:rPr lang="en-US" dirty="0"/>
            </a:br>
            <a:r>
              <a:rPr lang="en-US" sz="2800" dirty="0">
                <a:cs typeface="Wells Fargo Sans"/>
              </a:rPr>
              <a:t>Navigating the Start-Up </a:t>
            </a:r>
            <a:r>
              <a:rPr lang="en-US" sz="2800" dirty="0"/>
              <a:t>Landscape – Four Key Start-Up Funding Stages</a:t>
            </a:r>
          </a:p>
        </p:txBody>
      </p:sp>
    </p:spTree>
    <p:extLst>
      <p:ext uri="{BB962C8B-B14F-4D97-AF65-F5344CB8AC3E}">
        <p14:creationId xmlns:p14="http://schemas.microsoft.com/office/powerpoint/2010/main" val="334685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19</a:t>
            </a:fld>
            <a:endParaRPr lang="en-US" dirty="0"/>
          </a:p>
        </p:txBody>
      </p:sp>
      <p:sp>
        <p:nvSpPr>
          <p:cNvPr id="3" name="TextBox 2">
            <a:extLst>
              <a:ext uri="{FF2B5EF4-FFF2-40B4-BE49-F238E27FC236}">
                <a16:creationId xmlns:a16="http://schemas.microsoft.com/office/drawing/2014/main" id="{A70C4354-7414-DE27-3241-9B6F0D9B510A}"/>
              </a:ext>
            </a:extLst>
          </p:cNvPr>
          <p:cNvSpPr txBox="1"/>
          <p:nvPr/>
        </p:nvSpPr>
        <p:spPr>
          <a:xfrm>
            <a:off x="62199" y="6581001"/>
            <a:ext cx="1657761" cy="276999"/>
          </a:xfrm>
          <a:prstGeom prst="rect">
            <a:avLst/>
          </a:prstGeom>
          <a:noFill/>
        </p:spPr>
        <p:txBody>
          <a:bodyPr wrap="square" rtlCol="0">
            <a:spAutoFit/>
          </a:bodyPr>
          <a:lstStyle/>
          <a:p>
            <a:r>
              <a:rPr lang="en-US" sz="1200" dirty="0"/>
              <a:t>Source: Pitchbook</a:t>
            </a:r>
          </a:p>
        </p:txBody>
      </p:sp>
      <p:graphicFrame>
        <p:nvGraphicFramePr>
          <p:cNvPr id="7" name="Chart 6">
            <a:extLst>
              <a:ext uri="{FF2B5EF4-FFF2-40B4-BE49-F238E27FC236}">
                <a16:creationId xmlns:a16="http://schemas.microsoft.com/office/drawing/2014/main" id="{0DFE7BB5-5B27-4B5F-B8C7-05C259F6EBD2}"/>
              </a:ext>
            </a:extLst>
          </p:cNvPr>
          <p:cNvGraphicFramePr>
            <a:graphicFrameLocks/>
          </p:cNvGraphicFramePr>
          <p:nvPr>
            <p:extLst>
              <p:ext uri="{D42A27DB-BD31-4B8C-83A1-F6EECF244321}">
                <p14:modId xmlns:p14="http://schemas.microsoft.com/office/powerpoint/2010/main" val="2633407034"/>
              </p:ext>
            </p:extLst>
          </p:nvPr>
        </p:nvGraphicFramePr>
        <p:xfrm>
          <a:off x="838200" y="1722342"/>
          <a:ext cx="10515600" cy="512954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B9E5FB76-6FFB-CF76-02D6-1034C1B078CD}"/>
              </a:ext>
            </a:extLst>
          </p:cNvPr>
          <p:cNvSpPr>
            <a:spLocks noGrp="1"/>
          </p:cNvSpPr>
          <p:nvPr>
            <p:ph type="title"/>
          </p:nvPr>
        </p:nvSpPr>
        <p:spPr>
          <a:xfrm>
            <a:off x="864030" y="663879"/>
            <a:ext cx="10515600" cy="1083302"/>
          </a:xfrm>
        </p:spPr>
        <p:txBody>
          <a:bodyPr>
            <a:normAutofit fontScale="90000"/>
          </a:bodyPr>
          <a:lstStyle/>
          <a:p>
            <a:r>
              <a:rPr lang="en-US" dirty="0"/>
              <a:t>Integrating Start-Ups Into Your Research Franchise</a:t>
            </a:r>
            <a:br>
              <a:rPr lang="en-US" dirty="0"/>
            </a:br>
            <a:r>
              <a:rPr lang="en-US" sz="2200" dirty="0">
                <a:cs typeface="Wells Fargo Sans"/>
              </a:rPr>
              <a:t>Navigating the Start-Up </a:t>
            </a:r>
            <a:r>
              <a:rPr lang="en-US" sz="2200" dirty="0"/>
              <a:t>Landscape – Venture Activity Fell Dramatically in 2022 &amp; 2023</a:t>
            </a:r>
          </a:p>
        </p:txBody>
      </p:sp>
    </p:spTree>
    <p:extLst>
      <p:ext uri="{BB962C8B-B14F-4D97-AF65-F5344CB8AC3E}">
        <p14:creationId xmlns:p14="http://schemas.microsoft.com/office/powerpoint/2010/main" val="327787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835F45D-A5E8-0B91-809C-DC9A72C3CAEA}"/>
              </a:ext>
            </a:extLst>
          </p:cNvPr>
          <p:cNvSpPr txBox="1">
            <a:spLocks/>
          </p:cNvSpPr>
          <p:nvPr/>
        </p:nvSpPr>
        <p:spPr>
          <a:xfrm>
            <a:off x="934267" y="1876914"/>
            <a:ext cx="10323466" cy="4824565"/>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7000"/>
              </a:lnSpc>
              <a:spcBef>
                <a:spcPts val="600"/>
              </a:spcBef>
              <a:spcAft>
                <a:spcPts val="1200"/>
              </a:spcAft>
              <a:buNone/>
            </a:pPr>
            <a:endParaRPr lang="en-US" sz="2000" dirty="0"/>
          </a:p>
        </p:txBody>
      </p:sp>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934267" y="1675410"/>
            <a:ext cx="10515600" cy="4964959"/>
          </a:xfrm>
        </p:spPr>
        <p:txBody>
          <a:bodyPr>
            <a:noAutofit/>
          </a:bodyPr>
          <a:lstStyle/>
          <a:p>
            <a:pPr marL="0" indent="0">
              <a:lnSpc>
                <a:spcPct val="100000"/>
              </a:lnSpc>
              <a:spcBef>
                <a:spcPts val="0"/>
              </a:spcBef>
              <a:buNone/>
            </a:pPr>
            <a:endParaRPr lang="en-US" sz="2000" dirty="0">
              <a:solidFill>
                <a:srgbClr val="131313"/>
              </a:solidFill>
              <a:cs typeface="Wells Fargo Sans"/>
            </a:endParaRPr>
          </a:p>
          <a:p>
            <a:pPr>
              <a:lnSpc>
                <a:spcPct val="100000"/>
              </a:lnSpc>
              <a:spcBef>
                <a:spcPts val="0"/>
              </a:spcBef>
            </a:pPr>
            <a:endParaRPr lang="en-US" sz="2000" dirty="0">
              <a:solidFill>
                <a:srgbClr val="131313"/>
              </a:solidFill>
              <a:cs typeface="Wells Fargo Sans"/>
            </a:endParaRPr>
          </a:p>
          <a:p>
            <a:pPr>
              <a:lnSpc>
                <a:spcPct val="100000"/>
              </a:lnSpc>
              <a:spcBef>
                <a:spcPts val="0"/>
              </a:spcBef>
            </a:pPr>
            <a:endParaRPr lang="en-US" sz="2000" dirty="0">
              <a:solidFill>
                <a:srgbClr val="131313"/>
              </a:solidFill>
            </a:endParaRPr>
          </a:p>
          <a:p>
            <a:pPr>
              <a:lnSpc>
                <a:spcPct val="100000"/>
              </a:lnSpc>
              <a:spcBef>
                <a:spcPts val="0"/>
              </a:spcBef>
            </a:pPr>
            <a:r>
              <a:rPr lang="en-US" sz="2000" dirty="0">
                <a:solidFill>
                  <a:srgbClr val="131313"/>
                </a:solidFill>
              </a:rPr>
              <a:t>Some Definitions</a:t>
            </a:r>
          </a:p>
          <a:p>
            <a:pPr>
              <a:lnSpc>
                <a:spcPct val="100000"/>
              </a:lnSpc>
              <a:spcBef>
                <a:spcPts val="0"/>
              </a:spcBef>
            </a:pPr>
            <a:endParaRPr lang="en-US" sz="2000" dirty="0">
              <a:solidFill>
                <a:srgbClr val="131313"/>
              </a:solidFill>
            </a:endParaRPr>
          </a:p>
          <a:p>
            <a:pPr>
              <a:lnSpc>
                <a:spcPct val="100000"/>
              </a:lnSpc>
              <a:spcBef>
                <a:spcPts val="0"/>
              </a:spcBef>
            </a:pPr>
            <a:r>
              <a:rPr lang="en-US" sz="2000" dirty="0">
                <a:solidFill>
                  <a:srgbClr val="131313"/>
                </a:solidFill>
              </a:rPr>
              <a:t>The Increasing Importance of Start-Ups and Private Companies for the Sellside and Buyside</a:t>
            </a:r>
          </a:p>
          <a:p>
            <a:pPr>
              <a:lnSpc>
                <a:spcPct val="100000"/>
              </a:lnSpc>
              <a:spcBef>
                <a:spcPts val="0"/>
              </a:spcBef>
            </a:pPr>
            <a:endParaRPr lang="en-US" sz="2000" dirty="0">
              <a:solidFill>
                <a:srgbClr val="131313"/>
              </a:solidFill>
            </a:endParaRPr>
          </a:p>
          <a:p>
            <a:pPr>
              <a:lnSpc>
                <a:spcPct val="100000"/>
              </a:lnSpc>
              <a:spcBef>
                <a:spcPts val="0"/>
              </a:spcBef>
            </a:pPr>
            <a:r>
              <a:rPr lang="en-US" sz="2000" dirty="0">
                <a:solidFill>
                  <a:srgbClr val="131313"/>
                </a:solidFill>
              </a:rPr>
              <a:t>How Start-Ups Can Enhance Your Equity Franchise</a:t>
            </a:r>
          </a:p>
          <a:p>
            <a:pPr>
              <a:lnSpc>
                <a:spcPct val="100000"/>
              </a:lnSpc>
              <a:spcBef>
                <a:spcPts val="0"/>
              </a:spcBef>
            </a:pPr>
            <a:endParaRPr lang="en-US" sz="2000" dirty="0">
              <a:solidFill>
                <a:srgbClr val="131313"/>
              </a:solidFill>
            </a:endParaRPr>
          </a:p>
          <a:p>
            <a:pPr>
              <a:lnSpc>
                <a:spcPct val="100000"/>
              </a:lnSpc>
              <a:spcBef>
                <a:spcPts val="0"/>
              </a:spcBef>
            </a:pPr>
            <a:r>
              <a:rPr lang="en-US" sz="2000" dirty="0">
                <a:solidFill>
                  <a:srgbClr val="131313"/>
                </a:solidFill>
              </a:rPr>
              <a:t>Navigating the Start-Up Landscape</a:t>
            </a:r>
          </a:p>
          <a:p>
            <a:pPr>
              <a:lnSpc>
                <a:spcPct val="100000"/>
              </a:lnSpc>
              <a:spcBef>
                <a:spcPts val="0"/>
              </a:spcBef>
            </a:pPr>
            <a:endParaRPr lang="en-US" sz="2000" dirty="0">
              <a:solidFill>
                <a:srgbClr val="131313"/>
              </a:solidFill>
            </a:endParaRPr>
          </a:p>
          <a:p>
            <a:pPr>
              <a:lnSpc>
                <a:spcPct val="100000"/>
              </a:lnSpc>
              <a:spcBef>
                <a:spcPts val="0"/>
              </a:spcBef>
            </a:pPr>
            <a:r>
              <a:rPr lang="en-US" sz="2000" dirty="0">
                <a:solidFill>
                  <a:srgbClr val="131313"/>
                </a:solidFill>
              </a:rPr>
              <a:t>What Can Research Analysts Do?</a:t>
            </a:r>
          </a:p>
          <a:p>
            <a:pPr>
              <a:lnSpc>
                <a:spcPct val="100000"/>
              </a:lnSpc>
              <a:spcBef>
                <a:spcPts val="0"/>
              </a:spcBef>
            </a:pPr>
            <a:endParaRPr lang="en-US" sz="2000" dirty="0">
              <a:solidFill>
                <a:srgbClr val="131313"/>
              </a:solidFill>
            </a:endParaRPr>
          </a:p>
          <a:p>
            <a:pPr>
              <a:lnSpc>
                <a:spcPct val="100000"/>
              </a:lnSpc>
              <a:spcBef>
                <a:spcPts val="0"/>
              </a:spcBef>
            </a:pPr>
            <a:r>
              <a:rPr lang="en-US" sz="2000" dirty="0">
                <a:solidFill>
                  <a:srgbClr val="131313"/>
                </a:solidFill>
              </a:rPr>
              <a:t>Some Real-World Examples</a:t>
            </a:r>
          </a:p>
          <a:p>
            <a:pPr>
              <a:lnSpc>
                <a:spcPct val="100000"/>
              </a:lnSpc>
              <a:spcBef>
                <a:spcPts val="0"/>
              </a:spcBef>
            </a:pPr>
            <a:endParaRPr lang="en-US" sz="2000" dirty="0">
              <a:solidFill>
                <a:srgbClr val="131313"/>
              </a:solidFill>
            </a:endParaRPr>
          </a:p>
          <a:p>
            <a:pPr>
              <a:lnSpc>
                <a:spcPct val="100000"/>
              </a:lnSpc>
              <a:spcBef>
                <a:spcPts val="0"/>
              </a:spcBef>
            </a:pPr>
            <a:r>
              <a:rPr lang="en-US" sz="2000" dirty="0">
                <a:solidFill>
                  <a:srgbClr val="131313"/>
                </a:solidFill>
              </a:rPr>
              <a:t>Wrap-up</a:t>
            </a:r>
          </a:p>
          <a:p>
            <a:pPr>
              <a:lnSpc>
                <a:spcPct val="150000"/>
              </a:lnSpc>
            </a:pPr>
            <a:endParaRPr lang="en-US" sz="1600" dirty="0">
              <a:solidFill>
                <a:srgbClr val="131313"/>
              </a:solidFill>
              <a:cs typeface="Wells Fargo Sans"/>
            </a:endParaRPr>
          </a:p>
          <a:p>
            <a:pPr marL="0" indent="0">
              <a:lnSpc>
                <a:spcPct val="150000"/>
              </a:lnSpc>
              <a:buNone/>
            </a:pPr>
            <a:endParaRPr lang="en-US" sz="1800" dirty="0">
              <a:solidFill>
                <a:srgbClr val="131313"/>
              </a:solidFill>
              <a:cs typeface="Wells Fargo Sans"/>
            </a:endParaRPr>
          </a:p>
          <a:p>
            <a:pPr marL="0" indent="0" algn="l">
              <a:buNone/>
            </a:pPr>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D7976BBF-883D-9473-52D8-F186A21CEE32}"/>
              </a:ext>
            </a:extLst>
          </p:cNvPr>
          <p:cNvSpPr>
            <a:spLocks noGrp="1"/>
          </p:cNvSpPr>
          <p:nvPr>
            <p:ph type="sldNum" sz="quarter" idx="12"/>
          </p:nvPr>
        </p:nvSpPr>
        <p:spPr/>
        <p:txBody>
          <a:bodyPr/>
          <a:lstStyle/>
          <a:p>
            <a:fld id="{CDFBFB7E-B2E8-4C32-956F-343D552E376C}" type="slidenum">
              <a:rPr lang="en-US" smtClean="0"/>
              <a:t>2</a:t>
            </a:fld>
            <a:endParaRPr lang="en-US" dirty="0"/>
          </a:p>
        </p:txBody>
      </p:sp>
      <p:sp>
        <p:nvSpPr>
          <p:cNvPr id="8" name="Title 1">
            <a:extLst>
              <a:ext uri="{FF2B5EF4-FFF2-40B4-BE49-F238E27FC236}">
                <a16:creationId xmlns:a16="http://schemas.microsoft.com/office/drawing/2014/main" id="{033D4481-A7FF-B804-BE10-D03CB366393E}"/>
              </a:ext>
            </a:extLst>
          </p:cNvPr>
          <p:cNvSpPr>
            <a:spLocks noGrp="1"/>
          </p:cNvSpPr>
          <p:nvPr>
            <p:ph type="title"/>
          </p:nvPr>
        </p:nvSpPr>
        <p:spPr>
          <a:xfrm>
            <a:off x="856211" y="664594"/>
            <a:ext cx="10515600" cy="1294835"/>
          </a:xfrm>
        </p:spPr>
        <p:txBody>
          <a:bodyPr>
            <a:normAutofit fontScale="90000"/>
          </a:bodyPr>
          <a:lstStyle/>
          <a:p>
            <a:pPr marL="0" indent="0">
              <a:lnSpc>
                <a:spcPct val="100000"/>
              </a:lnSpc>
              <a:spcBef>
                <a:spcPts val="600"/>
              </a:spcBef>
              <a:buNone/>
            </a:pPr>
            <a:r>
              <a:rPr lang="en-US" dirty="0"/>
              <a:t>Integrating Start-Ups Into Your Research Franchise</a:t>
            </a:r>
            <a:br>
              <a:rPr lang="en-US" dirty="0">
                <a:latin typeface="+mj-lt"/>
              </a:rPr>
            </a:br>
            <a:r>
              <a:rPr lang="en-US" sz="2800" dirty="0"/>
              <a:t>Agenda</a:t>
            </a:r>
            <a:endParaRPr lang="en-US" dirty="0"/>
          </a:p>
        </p:txBody>
      </p:sp>
    </p:spTree>
    <p:extLst>
      <p:ext uri="{BB962C8B-B14F-4D97-AF65-F5344CB8AC3E}">
        <p14:creationId xmlns:p14="http://schemas.microsoft.com/office/powerpoint/2010/main" val="313833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18633" y="1515650"/>
            <a:ext cx="10515600" cy="4770004"/>
          </a:xfrm>
        </p:spPr>
        <p:txBody>
          <a:bodyPr>
            <a:noAutofit/>
          </a:bodyPr>
          <a:lstStyle/>
          <a:p>
            <a:pPr marL="0" indent="0">
              <a:buNone/>
            </a:pPr>
            <a:endParaRPr lang="en-US" sz="2000" dirty="0">
              <a:solidFill>
                <a:srgbClr val="131313"/>
              </a:solidFill>
              <a:latin typeface="Wells Fargo Sans"/>
              <a:cs typeface="Wells Fargo Sans"/>
            </a:endParaRPr>
          </a:p>
          <a:p>
            <a:pPr marL="0" indent="0" algn="l">
              <a:buNone/>
            </a:pPr>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20</a:t>
            </a:fld>
            <a:endParaRPr lang="en-US" dirty="0"/>
          </a:p>
        </p:txBody>
      </p:sp>
      <p:graphicFrame>
        <p:nvGraphicFramePr>
          <p:cNvPr id="7" name="Chart 6">
            <a:extLst>
              <a:ext uri="{FF2B5EF4-FFF2-40B4-BE49-F238E27FC236}">
                <a16:creationId xmlns:a16="http://schemas.microsoft.com/office/drawing/2014/main" id="{88048901-F705-A596-5AA0-0EB8FF27DBC8}"/>
              </a:ext>
            </a:extLst>
          </p:cNvPr>
          <p:cNvGraphicFramePr>
            <a:graphicFrameLocks/>
          </p:cNvGraphicFramePr>
          <p:nvPr>
            <p:extLst>
              <p:ext uri="{D42A27DB-BD31-4B8C-83A1-F6EECF244321}">
                <p14:modId xmlns:p14="http://schemas.microsoft.com/office/powerpoint/2010/main" val="1211855160"/>
              </p:ext>
            </p:extLst>
          </p:nvPr>
        </p:nvGraphicFramePr>
        <p:xfrm>
          <a:off x="1539348" y="1915531"/>
          <a:ext cx="8716403" cy="450006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5928527-55F7-AC92-8B84-B051DD903CB8}"/>
              </a:ext>
            </a:extLst>
          </p:cNvPr>
          <p:cNvSpPr txBox="1"/>
          <p:nvPr/>
        </p:nvSpPr>
        <p:spPr>
          <a:xfrm>
            <a:off x="710468" y="6565260"/>
            <a:ext cx="1657761" cy="276999"/>
          </a:xfrm>
          <a:prstGeom prst="rect">
            <a:avLst/>
          </a:prstGeom>
          <a:noFill/>
        </p:spPr>
        <p:txBody>
          <a:bodyPr wrap="square" rtlCol="0">
            <a:spAutoFit/>
          </a:bodyPr>
          <a:lstStyle/>
          <a:p>
            <a:r>
              <a:rPr lang="en-US" sz="1200" dirty="0"/>
              <a:t>Source: Pitchbook</a:t>
            </a:r>
          </a:p>
        </p:txBody>
      </p:sp>
      <p:sp>
        <p:nvSpPr>
          <p:cNvPr id="10" name="Title 1">
            <a:extLst>
              <a:ext uri="{FF2B5EF4-FFF2-40B4-BE49-F238E27FC236}">
                <a16:creationId xmlns:a16="http://schemas.microsoft.com/office/drawing/2014/main" id="{2CA79601-6AA6-3536-D138-286D7521AF07}"/>
              </a:ext>
            </a:extLst>
          </p:cNvPr>
          <p:cNvSpPr>
            <a:spLocks noGrp="1"/>
          </p:cNvSpPr>
          <p:nvPr>
            <p:ph type="title"/>
          </p:nvPr>
        </p:nvSpPr>
        <p:spPr>
          <a:xfrm>
            <a:off x="864030" y="663879"/>
            <a:ext cx="10515600" cy="1083302"/>
          </a:xfrm>
        </p:spPr>
        <p:txBody>
          <a:bodyPr>
            <a:normAutofit fontScale="90000"/>
          </a:bodyPr>
          <a:lstStyle/>
          <a:p>
            <a:r>
              <a:rPr lang="en-US" dirty="0"/>
              <a:t>Integrating Start-Ups Into Your Research Franchise</a:t>
            </a:r>
            <a:br>
              <a:rPr lang="en-US" dirty="0"/>
            </a:br>
            <a:r>
              <a:rPr lang="en-US" sz="2800" dirty="0">
                <a:cs typeface="Wells Fargo Sans"/>
              </a:rPr>
              <a:t>Navigating the Start-Up </a:t>
            </a:r>
            <a:r>
              <a:rPr lang="en-US" sz="2800" dirty="0"/>
              <a:t>Landscape – AUM Grew Rapidly then Peaked in 2022</a:t>
            </a:r>
          </a:p>
        </p:txBody>
      </p:sp>
    </p:spTree>
    <p:extLst>
      <p:ext uri="{BB962C8B-B14F-4D97-AF65-F5344CB8AC3E}">
        <p14:creationId xmlns:p14="http://schemas.microsoft.com/office/powerpoint/2010/main" val="174836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pPr/>
              <a:t>21</a:t>
            </a:fld>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Chart 8">
            <a:extLst>
              <a:ext uri="{FF2B5EF4-FFF2-40B4-BE49-F238E27FC236}">
                <a16:creationId xmlns:a16="http://schemas.microsoft.com/office/drawing/2014/main" id="{5F7EF185-5CB5-F959-8286-BAC9D4053CA7}"/>
              </a:ext>
            </a:extLst>
          </p:cNvPr>
          <p:cNvGraphicFramePr>
            <a:graphicFrameLocks/>
          </p:cNvGraphicFramePr>
          <p:nvPr>
            <p:extLst>
              <p:ext uri="{D42A27DB-BD31-4B8C-83A1-F6EECF244321}">
                <p14:modId xmlns:p14="http://schemas.microsoft.com/office/powerpoint/2010/main" val="3726434443"/>
              </p:ext>
            </p:extLst>
          </p:nvPr>
        </p:nvGraphicFramePr>
        <p:xfrm>
          <a:off x="977402" y="1924813"/>
          <a:ext cx="10086753" cy="417209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435FCB5-9907-F831-BD4C-F39F4F12C859}"/>
              </a:ext>
            </a:extLst>
          </p:cNvPr>
          <p:cNvSpPr txBox="1"/>
          <p:nvPr/>
        </p:nvSpPr>
        <p:spPr>
          <a:xfrm>
            <a:off x="205754" y="6356350"/>
            <a:ext cx="11504164" cy="461665"/>
          </a:xfrm>
          <a:prstGeom prst="rect">
            <a:avLst/>
          </a:prstGeom>
          <a:noFill/>
        </p:spPr>
        <p:txBody>
          <a:bodyPr wrap="square" rtlCol="0">
            <a:spAutoFit/>
          </a:bodyPr>
          <a:lstStyle/>
          <a:p>
            <a:r>
              <a:rPr lang="en-US" sz="1200" dirty="0"/>
              <a:t>*Other includes Agriculture, Commercial Products, Commercial Transportation, Utilities, Insurance, Consumer Durables, Consumer Nondurables, Chemicals and Gases, etc.</a:t>
            </a:r>
          </a:p>
          <a:p>
            <a:r>
              <a:rPr lang="en-US" sz="1200" dirty="0"/>
              <a:t>Source: Pitchbook</a:t>
            </a:r>
          </a:p>
        </p:txBody>
      </p:sp>
      <p:sp>
        <p:nvSpPr>
          <p:cNvPr id="12" name="Title 1">
            <a:extLst>
              <a:ext uri="{FF2B5EF4-FFF2-40B4-BE49-F238E27FC236}">
                <a16:creationId xmlns:a16="http://schemas.microsoft.com/office/drawing/2014/main" id="{6A11CB74-9FC5-ECE2-1768-6E54BD2CAEF1}"/>
              </a:ext>
            </a:extLst>
          </p:cNvPr>
          <p:cNvSpPr>
            <a:spLocks noGrp="1"/>
          </p:cNvSpPr>
          <p:nvPr>
            <p:ph type="title"/>
          </p:nvPr>
        </p:nvSpPr>
        <p:spPr>
          <a:xfrm>
            <a:off x="864030" y="663879"/>
            <a:ext cx="10515600" cy="1083302"/>
          </a:xfrm>
        </p:spPr>
        <p:txBody>
          <a:bodyPr>
            <a:normAutofit fontScale="90000"/>
          </a:bodyPr>
          <a:lstStyle/>
          <a:p>
            <a:r>
              <a:rPr lang="en-US" dirty="0"/>
              <a:t>Integrating Start-Ups Into Your Research Franchise</a:t>
            </a:r>
            <a:br>
              <a:rPr lang="en-US" dirty="0"/>
            </a:br>
            <a:r>
              <a:rPr lang="en-US" sz="2800" dirty="0">
                <a:cs typeface="Wells Fargo Sans"/>
              </a:rPr>
              <a:t>Navigating the Start-Up </a:t>
            </a:r>
            <a:r>
              <a:rPr lang="en-US" sz="2800" dirty="0"/>
              <a:t>Landscape – Not Just Software</a:t>
            </a:r>
            <a:r>
              <a:rPr lang="en-US" sz="2800" baseline="0" dirty="0"/>
              <a:t> and Biotech</a:t>
            </a:r>
            <a:endParaRPr lang="en-US" sz="2800" dirty="0"/>
          </a:p>
        </p:txBody>
      </p:sp>
    </p:spTree>
    <p:extLst>
      <p:ext uri="{BB962C8B-B14F-4D97-AF65-F5344CB8AC3E}">
        <p14:creationId xmlns:p14="http://schemas.microsoft.com/office/powerpoint/2010/main" val="3756122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22</a:t>
            </a:fld>
            <a:endParaRPr lang="en-US" dirty="0"/>
          </a:p>
        </p:txBody>
      </p:sp>
      <p:graphicFrame>
        <p:nvGraphicFramePr>
          <p:cNvPr id="6" name="Chart 5">
            <a:extLst>
              <a:ext uri="{FF2B5EF4-FFF2-40B4-BE49-F238E27FC236}">
                <a16:creationId xmlns:a16="http://schemas.microsoft.com/office/drawing/2014/main" id="{764CA6D6-92A1-F7FF-A373-0D04043334E7}"/>
              </a:ext>
            </a:extLst>
          </p:cNvPr>
          <p:cNvGraphicFramePr>
            <a:graphicFrameLocks/>
          </p:cNvGraphicFramePr>
          <p:nvPr>
            <p:extLst>
              <p:ext uri="{D42A27DB-BD31-4B8C-83A1-F6EECF244321}">
                <p14:modId xmlns:p14="http://schemas.microsoft.com/office/powerpoint/2010/main" val="3930601366"/>
              </p:ext>
            </p:extLst>
          </p:nvPr>
        </p:nvGraphicFramePr>
        <p:xfrm>
          <a:off x="1538067" y="1997271"/>
          <a:ext cx="9115865" cy="435907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8399FE3-0706-CFC5-58EE-04A8447B430E}"/>
              </a:ext>
            </a:extLst>
          </p:cNvPr>
          <p:cNvSpPr txBox="1"/>
          <p:nvPr/>
        </p:nvSpPr>
        <p:spPr>
          <a:xfrm>
            <a:off x="0" y="6581001"/>
            <a:ext cx="1657761" cy="276999"/>
          </a:xfrm>
          <a:prstGeom prst="rect">
            <a:avLst/>
          </a:prstGeom>
          <a:noFill/>
        </p:spPr>
        <p:txBody>
          <a:bodyPr wrap="square" rtlCol="0">
            <a:spAutoFit/>
          </a:bodyPr>
          <a:lstStyle/>
          <a:p>
            <a:r>
              <a:rPr lang="en-US" sz="1200" dirty="0"/>
              <a:t>Source: Pitchbook</a:t>
            </a:r>
          </a:p>
        </p:txBody>
      </p:sp>
      <p:sp>
        <p:nvSpPr>
          <p:cNvPr id="12" name="Title 1">
            <a:extLst>
              <a:ext uri="{FF2B5EF4-FFF2-40B4-BE49-F238E27FC236}">
                <a16:creationId xmlns:a16="http://schemas.microsoft.com/office/drawing/2014/main" id="{F5A71833-780A-CC83-549D-C5B34A4A7014}"/>
              </a:ext>
            </a:extLst>
          </p:cNvPr>
          <p:cNvSpPr>
            <a:spLocks noGrp="1"/>
          </p:cNvSpPr>
          <p:nvPr>
            <p:ph type="title"/>
          </p:nvPr>
        </p:nvSpPr>
        <p:spPr>
          <a:xfrm>
            <a:off x="864030" y="663879"/>
            <a:ext cx="10515600" cy="1083302"/>
          </a:xfrm>
        </p:spPr>
        <p:txBody>
          <a:bodyPr>
            <a:normAutofit fontScale="90000"/>
          </a:bodyPr>
          <a:lstStyle/>
          <a:p>
            <a:r>
              <a:rPr lang="en-US" dirty="0"/>
              <a:t>Integrating Start-Ups Into Your Research Franchise</a:t>
            </a:r>
            <a:br>
              <a:rPr lang="en-US" dirty="0"/>
            </a:br>
            <a:r>
              <a:rPr lang="en-US" sz="2800" dirty="0">
                <a:cs typeface="Wells Fargo Sans"/>
              </a:rPr>
              <a:t>Navigating the Start-up </a:t>
            </a:r>
            <a:r>
              <a:rPr lang="en-US" sz="2800" dirty="0"/>
              <a:t>Landscape – Different Players</a:t>
            </a:r>
          </a:p>
        </p:txBody>
      </p:sp>
    </p:spTree>
    <p:extLst>
      <p:ext uri="{BB962C8B-B14F-4D97-AF65-F5344CB8AC3E}">
        <p14:creationId xmlns:p14="http://schemas.microsoft.com/office/powerpoint/2010/main" val="130679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23</a:t>
            </a:fld>
            <a:endParaRPr lang="en-US" dirty="0"/>
          </a:p>
        </p:txBody>
      </p:sp>
      <p:graphicFrame>
        <p:nvGraphicFramePr>
          <p:cNvPr id="6" name="Chart 5">
            <a:extLst>
              <a:ext uri="{FF2B5EF4-FFF2-40B4-BE49-F238E27FC236}">
                <a16:creationId xmlns:a16="http://schemas.microsoft.com/office/drawing/2014/main" id="{3E4BFCFF-CD15-F897-9042-CCF213B2A1B0}"/>
              </a:ext>
            </a:extLst>
          </p:cNvPr>
          <p:cNvGraphicFramePr>
            <a:graphicFrameLocks/>
          </p:cNvGraphicFramePr>
          <p:nvPr>
            <p:extLst>
              <p:ext uri="{D42A27DB-BD31-4B8C-83A1-F6EECF244321}">
                <p14:modId xmlns:p14="http://schemas.microsoft.com/office/powerpoint/2010/main" val="3977464292"/>
              </p:ext>
            </p:extLst>
          </p:nvPr>
        </p:nvGraphicFramePr>
        <p:xfrm>
          <a:off x="2888926" y="2269082"/>
          <a:ext cx="6375013" cy="36877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13738825-9A76-DE57-C12E-655FC38848E8}"/>
              </a:ext>
            </a:extLst>
          </p:cNvPr>
          <p:cNvSpPr txBox="1"/>
          <p:nvPr/>
        </p:nvSpPr>
        <p:spPr>
          <a:xfrm>
            <a:off x="1045028" y="6356350"/>
            <a:ext cx="7565571" cy="307777"/>
          </a:xfrm>
          <a:prstGeom prst="rect">
            <a:avLst/>
          </a:prstGeom>
          <a:noFill/>
        </p:spPr>
        <p:txBody>
          <a:bodyPr wrap="square" rtlCol="0">
            <a:spAutoFit/>
          </a:bodyPr>
          <a:lstStyle/>
          <a:p>
            <a:r>
              <a:rPr lang="en-US" sz="1400" dirty="0"/>
              <a:t>Source: Pitchbook-NVCA Venture Monitor, as of December 31, 2023</a:t>
            </a:r>
          </a:p>
        </p:txBody>
      </p:sp>
      <p:sp>
        <p:nvSpPr>
          <p:cNvPr id="10" name="Title 1">
            <a:extLst>
              <a:ext uri="{FF2B5EF4-FFF2-40B4-BE49-F238E27FC236}">
                <a16:creationId xmlns:a16="http://schemas.microsoft.com/office/drawing/2014/main" id="{77EAB083-E58D-1DCA-9DF8-AD7A70BBF11E}"/>
              </a:ext>
            </a:extLst>
          </p:cNvPr>
          <p:cNvSpPr>
            <a:spLocks noGrp="1"/>
          </p:cNvSpPr>
          <p:nvPr>
            <p:ph type="title"/>
          </p:nvPr>
        </p:nvSpPr>
        <p:spPr>
          <a:xfrm>
            <a:off x="864029" y="663879"/>
            <a:ext cx="11054485" cy="1083302"/>
          </a:xfrm>
        </p:spPr>
        <p:txBody>
          <a:bodyPr>
            <a:normAutofit fontScale="90000"/>
          </a:bodyPr>
          <a:lstStyle/>
          <a:p>
            <a:r>
              <a:rPr lang="en-US" dirty="0"/>
              <a:t>Integrating Start-Ups Into Your Research Franchise</a:t>
            </a:r>
            <a:br>
              <a:rPr lang="en-US" dirty="0"/>
            </a:br>
            <a:r>
              <a:rPr lang="en-US" sz="2800" dirty="0">
                <a:cs typeface="Wells Fargo Sans"/>
              </a:rPr>
              <a:t>Navigating the Start-Up </a:t>
            </a:r>
            <a:r>
              <a:rPr lang="en-US" sz="2800" dirty="0"/>
              <a:t>Landscape – </a:t>
            </a:r>
            <a:r>
              <a:rPr lang="en-US" sz="2700" dirty="0"/>
              <a:t>Public Listings Are a Small Percentage of Total Exits</a:t>
            </a:r>
            <a:br>
              <a:rPr lang="en-US" sz="2200" dirty="0"/>
            </a:br>
            <a:endParaRPr lang="en-US" sz="2200" dirty="0"/>
          </a:p>
        </p:txBody>
      </p:sp>
      <p:sp>
        <p:nvSpPr>
          <p:cNvPr id="2" name="TextBox 1">
            <a:extLst>
              <a:ext uri="{FF2B5EF4-FFF2-40B4-BE49-F238E27FC236}">
                <a16:creationId xmlns:a16="http://schemas.microsoft.com/office/drawing/2014/main" id="{CA1C536F-2B37-6484-6BE5-B3091E24691A}"/>
              </a:ext>
            </a:extLst>
          </p:cNvPr>
          <p:cNvSpPr txBox="1"/>
          <p:nvPr/>
        </p:nvSpPr>
        <p:spPr>
          <a:xfrm>
            <a:off x="4954046" y="1728592"/>
            <a:ext cx="2980752" cy="523220"/>
          </a:xfrm>
          <a:prstGeom prst="rect">
            <a:avLst/>
          </a:prstGeom>
          <a:noFill/>
        </p:spPr>
        <p:txBody>
          <a:bodyPr wrap="none" rtlCol="0">
            <a:spAutoFit/>
          </a:bodyPr>
          <a:lstStyle/>
          <a:p>
            <a:r>
              <a:rPr lang="en-US" sz="2800" dirty="0"/>
              <a:t>Start-Up Exits 2023</a:t>
            </a:r>
          </a:p>
        </p:txBody>
      </p:sp>
    </p:spTree>
    <p:extLst>
      <p:ext uri="{BB962C8B-B14F-4D97-AF65-F5344CB8AC3E}">
        <p14:creationId xmlns:p14="http://schemas.microsoft.com/office/powerpoint/2010/main" val="1920289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56205D2E-FCCB-B19F-8A44-D4EDC0FB110E}"/>
              </a:ext>
            </a:extLst>
          </p:cNvPr>
          <p:cNvSpPr txBox="1">
            <a:spLocks/>
          </p:cNvSpPr>
          <p:nvPr/>
        </p:nvSpPr>
        <p:spPr>
          <a:xfrm>
            <a:off x="879593" y="1825625"/>
            <a:ext cx="10515600" cy="4530725"/>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600"/>
              </a:spcBef>
              <a:spcAft>
                <a:spcPts val="1200"/>
              </a:spcAft>
              <a:buFont typeface="Wingdings" panose="05000000000000000000" pitchFamily="2" charset="2"/>
              <a:buChar char="ü"/>
            </a:pPr>
            <a:endParaRPr lang="en-US" sz="2000" dirty="0"/>
          </a:p>
        </p:txBody>
      </p:sp>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79593" y="1747181"/>
            <a:ext cx="10515600" cy="4965192"/>
          </a:xfrm>
        </p:spPr>
        <p:txBody>
          <a:bodyPr>
            <a:noAutofit/>
          </a:bodyPr>
          <a:lstStyle/>
          <a:p>
            <a:pPr marL="342900" indent="-342900">
              <a:lnSpc>
                <a:spcPct val="150000"/>
              </a:lnSpc>
              <a:buFont typeface="+mj-lt"/>
              <a:buAutoNum type="arabicPeriod"/>
            </a:pPr>
            <a:r>
              <a:rPr lang="en-US" sz="1800" dirty="0">
                <a:cs typeface="Wells Fargo Sans"/>
              </a:rPr>
              <a:t>Start-Ups are not just Tech – there are most likely companies in your sector (Although every startup will now utilize the term AI)</a:t>
            </a:r>
          </a:p>
          <a:p>
            <a:pPr marL="342900" indent="-342900">
              <a:lnSpc>
                <a:spcPct val="150000"/>
              </a:lnSpc>
              <a:buFont typeface="+mj-lt"/>
              <a:buAutoNum type="arabicPeriod"/>
            </a:pPr>
            <a:r>
              <a:rPr lang="en-US" sz="1800" dirty="0">
                <a:cs typeface="Wells Fargo Sans"/>
              </a:rPr>
              <a:t>Attend Start-Up and Venture Capital conferences in your sector (there are lots in NYC)</a:t>
            </a:r>
          </a:p>
          <a:p>
            <a:pPr marL="342900" indent="-342900">
              <a:lnSpc>
                <a:spcPct val="150000"/>
              </a:lnSpc>
              <a:buFont typeface="+mj-lt"/>
              <a:buAutoNum type="arabicPeriod"/>
            </a:pPr>
            <a:r>
              <a:rPr lang="en-US" sz="1800" dirty="0">
                <a:cs typeface="Wells Fargo Sans"/>
              </a:rPr>
              <a:t>Meet Start-Ups at these events</a:t>
            </a:r>
          </a:p>
          <a:p>
            <a:pPr marL="342900" indent="-342900">
              <a:lnSpc>
                <a:spcPct val="150000"/>
              </a:lnSpc>
              <a:buFont typeface="+mj-lt"/>
              <a:buAutoNum type="arabicPeriod"/>
            </a:pPr>
            <a:r>
              <a:rPr lang="en-US" sz="1800" dirty="0">
                <a:cs typeface="Wells Fargo Sans"/>
              </a:rPr>
              <a:t>Profile interesting start-Ups in research reports along side public companies</a:t>
            </a:r>
          </a:p>
          <a:p>
            <a:pPr marL="342900" indent="-342900">
              <a:lnSpc>
                <a:spcPct val="150000"/>
              </a:lnSpc>
              <a:buFont typeface="+mj-lt"/>
              <a:buAutoNum type="arabicPeriod"/>
            </a:pPr>
            <a:r>
              <a:rPr lang="en-US" sz="1800" dirty="0">
                <a:cs typeface="Wells Fargo Sans"/>
              </a:rPr>
              <a:t>Utilize Start-Ups in:</a:t>
            </a:r>
          </a:p>
          <a:p>
            <a:pPr lvl="1">
              <a:lnSpc>
                <a:spcPct val="150000"/>
              </a:lnSpc>
            </a:pPr>
            <a:r>
              <a:rPr lang="en-US" sz="1800" dirty="0">
                <a:cs typeface="Wells Fargo Sans"/>
              </a:rPr>
              <a:t>Your corporate access events alongside public companies</a:t>
            </a:r>
          </a:p>
          <a:p>
            <a:pPr lvl="1">
              <a:lnSpc>
                <a:spcPct val="150000"/>
              </a:lnSpc>
            </a:pPr>
            <a:r>
              <a:rPr lang="en-US" sz="1800" dirty="0">
                <a:cs typeface="Wells Fargo Sans"/>
              </a:rPr>
              <a:t>Webinars with founders or experts on emerging sector technologies</a:t>
            </a:r>
          </a:p>
          <a:p>
            <a:pPr marL="342900" indent="-342900">
              <a:lnSpc>
                <a:spcPct val="150000"/>
              </a:lnSpc>
              <a:buFont typeface="+mj-lt"/>
              <a:buAutoNum type="arabicPeriod"/>
            </a:pPr>
            <a:r>
              <a:rPr lang="en-US" sz="1800" dirty="0">
                <a:cs typeface="Wells Fargo Sans"/>
              </a:rPr>
              <a:t>Provide feedback on these emerging firms and technologies to your Buyside clients</a:t>
            </a:r>
          </a:p>
          <a:p>
            <a:pPr lvl="1"/>
            <a:endParaRPr lang="en-US" sz="1400" dirty="0">
              <a:cs typeface="Wells Fargo Sans"/>
            </a:endParaRPr>
          </a:p>
          <a:p>
            <a:pPr lvl="1">
              <a:buFont typeface="Courier New" panose="02070309020205020404" pitchFamily="49" charset="0"/>
              <a:buChar char="o"/>
            </a:pPr>
            <a:endParaRPr lang="en-US" sz="1400" dirty="0">
              <a:cs typeface="Wells Fargo Sans"/>
            </a:endParaRPr>
          </a:p>
          <a:p>
            <a:pPr marL="0" indent="0">
              <a:buNone/>
            </a:pPr>
            <a:r>
              <a:rPr lang="en-US" sz="1800" dirty="0">
                <a:cs typeface="Wells Fargo Sans"/>
              </a:rPr>
              <a:t> </a:t>
            </a:r>
          </a:p>
          <a:p>
            <a:pPr marL="0" indent="0">
              <a:buNone/>
            </a:pPr>
            <a:endParaRPr lang="en-US" sz="2000" dirty="0">
              <a:latin typeface="Wells Fargo Sans"/>
              <a:cs typeface="Wells Fargo Sans"/>
            </a:endParaRPr>
          </a:p>
          <a:p>
            <a:pPr marL="0" indent="0" algn="l">
              <a:buNone/>
            </a:pPr>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24</a:t>
            </a:fld>
            <a:endParaRPr lang="en-US" dirty="0"/>
          </a:p>
        </p:txBody>
      </p:sp>
      <p:sp>
        <p:nvSpPr>
          <p:cNvPr id="8" name="Title 1">
            <a:extLst>
              <a:ext uri="{FF2B5EF4-FFF2-40B4-BE49-F238E27FC236}">
                <a16:creationId xmlns:a16="http://schemas.microsoft.com/office/drawing/2014/main" id="{5B0B8AA2-324D-FA5E-A1B8-61C7581C6163}"/>
              </a:ext>
            </a:extLst>
          </p:cNvPr>
          <p:cNvSpPr>
            <a:spLocks noGrp="1"/>
          </p:cNvSpPr>
          <p:nvPr>
            <p:ph type="title"/>
          </p:nvPr>
        </p:nvSpPr>
        <p:spPr>
          <a:xfrm>
            <a:off x="864030" y="663879"/>
            <a:ext cx="10515600" cy="1083302"/>
          </a:xfrm>
        </p:spPr>
        <p:txBody>
          <a:bodyPr>
            <a:normAutofit fontScale="90000"/>
          </a:bodyPr>
          <a:lstStyle/>
          <a:p>
            <a:r>
              <a:rPr lang="en-US" dirty="0"/>
              <a:t>Integrating Start-Ups Into Your Research Franchise</a:t>
            </a:r>
            <a:br>
              <a:rPr lang="en-US" dirty="0"/>
            </a:br>
            <a:r>
              <a:rPr lang="en-US" sz="2800" dirty="0"/>
              <a:t>What Can Research Analysts Do?</a:t>
            </a:r>
          </a:p>
        </p:txBody>
      </p:sp>
    </p:spTree>
    <p:extLst>
      <p:ext uri="{BB962C8B-B14F-4D97-AF65-F5344CB8AC3E}">
        <p14:creationId xmlns:p14="http://schemas.microsoft.com/office/powerpoint/2010/main" val="4012307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25</a:t>
            </a:fld>
            <a:endParaRPr lang="en-US" dirty="0"/>
          </a:p>
        </p:txBody>
      </p:sp>
      <p:graphicFrame>
        <p:nvGraphicFramePr>
          <p:cNvPr id="7" name="Table 6">
            <a:extLst>
              <a:ext uri="{FF2B5EF4-FFF2-40B4-BE49-F238E27FC236}">
                <a16:creationId xmlns:a16="http://schemas.microsoft.com/office/drawing/2014/main" id="{25F39680-F73A-8FFA-330F-8516F40390CA}"/>
              </a:ext>
            </a:extLst>
          </p:cNvPr>
          <p:cNvGraphicFramePr>
            <a:graphicFrameLocks noGrp="1"/>
          </p:cNvGraphicFramePr>
          <p:nvPr>
            <p:extLst>
              <p:ext uri="{D42A27DB-BD31-4B8C-83A1-F6EECF244321}">
                <p14:modId xmlns:p14="http://schemas.microsoft.com/office/powerpoint/2010/main" val="2620662019"/>
              </p:ext>
            </p:extLst>
          </p:nvPr>
        </p:nvGraphicFramePr>
        <p:xfrm>
          <a:off x="941921" y="1739340"/>
          <a:ext cx="10515600" cy="4729480"/>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val="3611791250"/>
                    </a:ext>
                  </a:extLst>
                </a:gridCol>
                <a:gridCol w="2628900">
                  <a:extLst>
                    <a:ext uri="{9D8B030D-6E8A-4147-A177-3AD203B41FA5}">
                      <a16:colId xmlns:a16="http://schemas.microsoft.com/office/drawing/2014/main" val="2506520897"/>
                    </a:ext>
                  </a:extLst>
                </a:gridCol>
                <a:gridCol w="2628900">
                  <a:extLst>
                    <a:ext uri="{9D8B030D-6E8A-4147-A177-3AD203B41FA5}">
                      <a16:colId xmlns:a16="http://schemas.microsoft.com/office/drawing/2014/main" val="1041102618"/>
                    </a:ext>
                  </a:extLst>
                </a:gridCol>
                <a:gridCol w="2628900">
                  <a:extLst>
                    <a:ext uri="{9D8B030D-6E8A-4147-A177-3AD203B41FA5}">
                      <a16:colId xmlns:a16="http://schemas.microsoft.com/office/drawing/2014/main" val="3603340593"/>
                    </a:ext>
                  </a:extLst>
                </a:gridCol>
              </a:tblGrid>
              <a:tr h="370840">
                <a:tc>
                  <a:txBody>
                    <a:bodyPr/>
                    <a:lstStyle/>
                    <a:p>
                      <a:r>
                        <a:rPr lang="en-US" sz="1600" dirty="0"/>
                        <a:t>VCs by Stage</a:t>
                      </a:r>
                    </a:p>
                  </a:txBody>
                  <a:tcPr anchor="ctr"/>
                </a:tc>
                <a:tc>
                  <a:txBody>
                    <a:bodyPr/>
                    <a:lstStyle/>
                    <a:p>
                      <a:r>
                        <a:rPr lang="en-US" sz="1600" dirty="0"/>
                        <a:t>VCs by Location</a:t>
                      </a:r>
                    </a:p>
                  </a:txBody>
                  <a:tcPr anchor="ctr"/>
                </a:tc>
                <a:tc>
                  <a:txBody>
                    <a:bodyPr/>
                    <a:lstStyle/>
                    <a:p>
                      <a:r>
                        <a:rPr lang="en-US" sz="1600" dirty="0"/>
                        <a:t>VCs by industry</a:t>
                      </a:r>
                    </a:p>
                  </a:txBody>
                  <a:tcPr anchor="ctr"/>
                </a:tc>
                <a:tc>
                  <a:txBody>
                    <a:bodyPr/>
                    <a:lstStyle/>
                    <a:p>
                      <a:r>
                        <a:rPr lang="en-US" sz="1600" dirty="0"/>
                        <a:t>Angel Investors</a:t>
                      </a:r>
                    </a:p>
                  </a:txBody>
                  <a:tcPr anchor="ctr"/>
                </a:tc>
                <a:extLst>
                  <a:ext uri="{0D108BD9-81ED-4DB2-BD59-A6C34878D82A}">
                    <a16:rowId xmlns:a16="http://schemas.microsoft.com/office/drawing/2014/main" val="2126346342"/>
                  </a:ext>
                </a:extLst>
              </a:tr>
              <a:tr h="370840">
                <a:tc>
                  <a:txBody>
                    <a:bodyPr/>
                    <a:lstStyle/>
                    <a:p>
                      <a:r>
                        <a:rPr lang="en-US" sz="1400" b="0" kern="1200" dirty="0">
                          <a:solidFill>
                            <a:schemeClr val="dk1"/>
                          </a:solidFill>
                          <a:effectLst/>
                        </a:rPr>
                        <a:t>⬪ Pre-Seed: </a:t>
                      </a:r>
                    </a:p>
                    <a:p>
                      <a:r>
                        <a:rPr lang="en-US" sz="1400" b="0" u="none" strike="noStrike" kern="1200" dirty="0">
                          <a:solidFill>
                            <a:schemeClr val="dk1"/>
                          </a:solidFill>
                          <a:effectLst/>
                          <a:hlinkClick r:id="rId4"/>
                        </a:rPr>
                        <a:t>https://lnkd.in/gnxYgFF8</a:t>
                      </a:r>
                      <a:br>
                        <a:rPr lang="en-US" sz="1400" dirty="0"/>
                      </a:br>
                      <a:r>
                        <a:rPr lang="en-US" sz="1400" b="0" kern="1200" dirty="0">
                          <a:solidFill>
                            <a:schemeClr val="dk1"/>
                          </a:solidFill>
                          <a:effectLst/>
                        </a:rPr>
                        <a:t>⬪ 750+ Seed Funds: </a:t>
                      </a:r>
                    </a:p>
                    <a:p>
                      <a:r>
                        <a:rPr lang="en-US" sz="1400" b="0" u="none" strike="noStrike" kern="1200" dirty="0">
                          <a:solidFill>
                            <a:schemeClr val="dk1"/>
                          </a:solidFill>
                          <a:effectLst/>
                          <a:hlinkClick r:id="rId5"/>
                        </a:rPr>
                        <a:t>https://lnkd.in/g7rntFQa</a:t>
                      </a:r>
                      <a:br>
                        <a:rPr lang="en-US" sz="1400" dirty="0"/>
                      </a:br>
                      <a:r>
                        <a:rPr lang="en-US" sz="1400" b="0" kern="1200" dirty="0">
                          <a:solidFill>
                            <a:schemeClr val="dk1"/>
                          </a:solidFill>
                          <a:effectLst/>
                        </a:rPr>
                        <a:t>⬪ NYC Early Stage:</a:t>
                      </a:r>
                    </a:p>
                    <a:p>
                      <a:r>
                        <a:rPr lang="en-US" sz="1400" b="0" u="none" strike="noStrike" kern="1200" dirty="0">
                          <a:solidFill>
                            <a:schemeClr val="dk1"/>
                          </a:solidFill>
                          <a:effectLst/>
                          <a:hlinkClick r:id="rId6"/>
                        </a:rPr>
                        <a:t>https://lnkd.in/gMKTstBz</a:t>
                      </a:r>
                      <a:br>
                        <a:rPr lang="en-US" sz="1400" dirty="0"/>
                      </a:br>
                      <a:r>
                        <a:rPr lang="en-US" sz="1400" b="0" kern="1200" dirty="0">
                          <a:solidFill>
                            <a:schemeClr val="dk1"/>
                          </a:solidFill>
                          <a:effectLst/>
                        </a:rPr>
                        <a:t>⬪ Seed &amp; Series A: </a:t>
                      </a:r>
                    </a:p>
                    <a:p>
                      <a:r>
                        <a:rPr lang="en-US" sz="1400" b="0" u="none" strike="noStrike" kern="1200" dirty="0">
                          <a:solidFill>
                            <a:schemeClr val="dk1"/>
                          </a:solidFill>
                          <a:effectLst/>
                          <a:hlinkClick r:id="rId7"/>
                        </a:rPr>
                        <a:t>https://lnkd.in/gU_PZwra</a:t>
                      </a:r>
                      <a:br>
                        <a:rPr lang="en-US" sz="1400" dirty="0"/>
                      </a:br>
                      <a:r>
                        <a:rPr lang="en-US" sz="1400" b="0" kern="1200" dirty="0">
                          <a:solidFill>
                            <a:schemeClr val="dk1"/>
                          </a:solidFill>
                          <a:effectLst/>
                        </a:rPr>
                        <a:t>⬪ Below 200 Million: </a:t>
                      </a:r>
                    </a:p>
                    <a:p>
                      <a:r>
                        <a:rPr lang="en-US" sz="1400" b="0" u="none" strike="noStrike" kern="1200" dirty="0">
                          <a:solidFill>
                            <a:schemeClr val="dk1"/>
                          </a:solidFill>
                          <a:effectLst/>
                          <a:hlinkClick r:id="rId8"/>
                        </a:rPr>
                        <a:t>https://lnkd.in/g4QhNsjV</a:t>
                      </a:r>
                      <a:endParaRPr lang="en-US" sz="1400" dirty="0"/>
                    </a:p>
                  </a:txBody>
                  <a:tcPr/>
                </a:tc>
                <a:tc>
                  <a:txBody>
                    <a:bodyPr/>
                    <a:lstStyle/>
                    <a:p>
                      <a:r>
                        <a:rPr lang="en-US" sz="1400" b="0" kern="1200" dirty="0">
                          <a:solidFill>
                            <a:schemeClr val="dk1"/>
                          </a:solidFill>
                          <a:effectLst/>
                        </a:rPr>
                        <a:t>⬪ Most Active US: </a:t>
                      </a:r>
                    </a:p>
                    <a:p>
                      <a:r>
                        <a:rPr lang="en-US" sz="1400" b="0" u="none" strike="noStrike" kern="1200" dirty="0">
                          <a:solidFill>
                            <a:schemeClr val="dk1"/>
                          </a:solidFill>
                          <a:effectLst/>
                          <a:hlinkClick r:id="rId9"/>
                        </a:rPr>
                        <a:t>https://lnkd.in/gDcKfxwD</a:t>
                      </a:r>
                      <a:br>
                        <a:rPr lang="en-US" sz="1400" b="0" kern="1200" dirty="0">
                          <a:solidFill>
                            <a:schemeClr val="dk1"/>
                          </a:solidFill>
                          <a:effectLst/>
                        </a:rPr>
                      </a:br>
                      <a:r>
                        <a:rPr lang="en-US" sz="1400" b="0" kern="1200" dirty="0">
                          <a:solidFill>
                            <a:schemeClr val="dk1"/>
                          </a:solidFill>
                          <a:effectLst/>
                        </a:rPr>
                        <a:t>⬪ NYC: </a:t>
                      </a:r>
                    </a:p>
                    <a:p>
                      <a:r>
                        <a:rPr lang="en-US" sz="1400" b="0" u="none" strike="noStrike" kern="1200" dirty="0">
                          <a:solidFill>
                            <a:schemeClr val="dk1"/>
                          </a:solidFill>
                          <a:effectLst/>
                          <a:hlinkClick r:id="rId6"/>
                        </a:rPr>
                        <a:t>https://lnkd.in/gMKTstBz</a:t>
                      </a:r>
                      <a:br>
                        <a:rPr lang="en-US" sz="1400" b="0" kern="1200" dirty="0">
                          <a:solidFill>
                            <a:schemeClr val="dk1"/>
                          </a:solidFill>
                          <a:effectLst/>
                        </a:rPr>
                      </a:br>
                      <a:r>
                        <a:rPr lang="en-US" sz="1400" b="0" kern="1200" dirty="0">
                          <a:solidFill>
                            <a:schemeClr val="dk1"/>
                          </a:solidFill>
                          <a:effectLst/>
                        </a:rPr>
                        <a:t>⬪ European VCs: </a:t>
                      </a:r>
                    </a:p>
                    <a:p>
                      <a:r>
                        <a:rPr lang="en-US" sz="1400" b="0" u="none" strike="noStrike" kern="1200" dirty="0">
                          <a:solidFill>
                            <a:schemeClr val="dk1"/>
                          </a:solidFill>
                          <a:effectLst/>
                          <a:hlinkClick r:id="rId10"/>
                        </a:rPr>
                        <a:t>https://lnkd.in/gZC4qqxW</a:t>
                      </a:r>
                      <a:br>
                        <a:rPr lang="en-US" sz="1400" b="0" kern="1200" dirty="0">
                          <a:solidFill>
                            <a:schemeClr val="dk1"/>
                          </a:solidFill>
                          <a:effectLst/>
                        </a:rPr>
                      </a:br>
                      <a:r>
                        <a:rPr lang="en-US" sz="1400" b="0" kern="1200" dirty="0">
                          <a:solidFill>
                            <a:schemeClr val="dk1"/>
                          </a:solidFill>
                          <a:effectLst/>
                        </a:rPr>
                        <a:t>⬪ UK VCs: </a:t>
                      </a:r>
                    </a:p>
                    <a:p>
                      <a:r>
                        <a:rPr lang="en-US" sz="1400" b="0" u="none" strike="noStrike" kern="1200" dirty="0">
                          <a:solidFill>
                            <a:schemeClr val="dk1"/>
                          </a:solidFill>
                          <a:effectLst/>
                          <a:hlinkClick r:id="rId11"/>
                        </a:rPr>
                        <a:t>https://lnkd.in/gkPYUKH3</a:t>
                      </a:r>
                      <a:br>
                        <a:rPr lang="en-US" sz="1400" b="0" kern="1200" dirty="0">
                          <a:solidFill>
                            <a:schemeClr val="dk1"/>
                          </a:solidFill>
                          <a:effectLst/>
                        </a:rPr>
                      </a:br>
                      <a:r>
                        <a:rPr lang="en-US" sz="1400" b="0" kern="1200" dirty="0">
                          <a:solidFill>
                            <a:schemeClr val="dk1"/>
                          </a:solidFill>
                          <a:effectLst/>
                        </a:rPr>
                        <a:t>⬪ French VCs: </a:t>
                      </a:r>
                    </a:p>
                    <a:p>
                      <a:r>
                        <a:rPr lang="en-US" sz="1400" b="0" u="none" strike="noStrike" kern="1200" dirty="0">
                          <a:solidFill>
                            <a:schemeClr val="dk1"/>
                          </a:solidFill>
                          <a:effectLst/>
                          <a:hlinkClick r:id="rId12"/>
                        </a:rPr>
                        <a:t>https://lnkd.in/g2bHpUYd</a:t>
                      </a:r>
                      <a:br>
                        <a:rPr lang="en-US" sz="1400" b="0" kern="1200" dirty="0">
                          <a:solidFill>
                            <a:schemeClr val="dk1"/>
                          </a:solidFill>
                          <a:effectLst/>
                        </a:rPr>
                      </a:br>
                      <a:r>
                        <a:rPr lang="en-US" sz="1400" b="0" kern="1200" dirty="0">
                          <a:solidFill>
                            <a:schemeClr val="dk1"/>
                          </a:solidFill>
                          <a:effectLst/>
                        </a:rPr>
                        <a:t>⬪ Spanish VCs: </a:t>
                      </a:r>
                    </a:p>
                    <a:p>
                      <a:r>
                        <a:rPr lang="en-US" sz="1400" b="0" u="none" strike="noStrike" kern="1200" dirty="0">
                          <a:solidFill>
                            <a:schemeClr val="dk1"/>
                          </a:solidFill>
                          <a:effectLst/>
                          <a:hlinkClick r:id="rId13"/>
                        </a:rPr>
                        <a:t>https://lnkd.in/gBD_7rRY</a:t>
                      </a:r>
                      <a:br>
                        <a:rPr lang="en-US" sz="1400" b="0" kern="1200" dirty="0">
                          <a:solidFill>
                            <a:schemeClr val="dk1"/>
                          </a:solidFill>
                          <a:effectLst/>
                        </a:rPr>
                      </a:br>
                      <a:r>
                        <a:rPr lang="en-US" sz="1400" b="0" kern="1200" dirty="0">
                          <a:solidFill>
                            <a:schemeClr val="dk1"/>
                          </a:solidFill>
                          <a:effectLst/>
                        </a:rPr>
                        <a:t>⬪ Baltic VCs: </a:t>
                      </a:r>
                    </a:p>
                    <a:p>
                      <a:r>
                        <a:rPr lang="en-US" sz="1400" b="0" u="none" strike="noStrike" kern="1200" dirty="0">
                          <a:solidFill>
                            <a:schemeClr val="dk1"/>
                          </a:solidFill>
                          <a:effectLst/>
                          <a:hlinkClick r:id="rId14"/>
                        </a:rPr>
                        <a:t>https://lnkd.in/gx2iHdDS</a:t>
                      </a:r>
                      <a:br>
                        <a:rPr lang="en-US" sz="1400" b="0" kern="1200" dirty="0">
                          <a:solidFill>
                            <a:schemeClr val="dk1"/>
                          </a:solidFill>
                          <a:effectLst/>
                        </a:rPr>
                      </a:br>
                      <a:r>
                        <a:rPr lang="en-US" sz="1400" b="0" kern="1200" dirty="0">
                          <a:solidFill>
                            <a:schemeClr val="dk1"/>
                          </a:solidFill>
                          <a:effectLst/>
                        </a:rPr>
                        <a:t>⬪ Australian VCs: </a:t>
                      </a:r>
                    </a:p>
                    <a:p>
                      <a:r>
                        <a:rPr lang="en-US" sz="1400" b="0" u="none" strike="noStrike" kern="1200" dirty="0">
                          <a:solidFill>
                            <a:schemeClr val="dk1"/>
                          </a:solidFill>
                          <a:effectLst/>
                          <a:hlinkClick r:id="rId15"/>
                        </a:rPr>
                        <a:t>https://lnkd.in/gbFnpmRX</a:t>
                      </a:r>
                      <a:br>
                        <a:rPr lang="en-US" sz="1400" b="0" kern="1200" dirty="0">
                          <a:solidFill>
                            <a:schemeClr val="dk1"/>
                          </a:solidFill>
                          <a:effectLst/>
                        </a:rPr>
                      </a:br>
                      <a:r>
                        <a:rPr lang="en-US" sz="1400" b="0" kern="1200" dirty="0">
                          <a:solidFill>
                            <a:schemeClr val="dk1"/>
                          </a:solidFill>
                          <a:effectLst/>
                        </a:rPr>
                        <a:t>⬪ Indian VCs: </a:t>
                      </a:r>
                    </a:p>
                    <a:p>
                      <a:r>
                        <a:rPr lang="en-US" sz="1400" b="0" u="none" strike="noStrike" kern="1200" dirty="0">
                          <a:solidFill>
                            <a:schemeClr val="dk1"/>
                          </a:solidFill>
                          <a:effectLst/>
                          <a:hlinkClick r:id="rId16"/>
                        </a:rPr>
                        <a:t>https://lnkd.in/durcuiUw</a:t>
                      </a:r>
                      <a:br>
                        <a:rPr lang="en-US" sz="1400" b="0" kern="1200" dirty="0">
                          <a:solidFill>
                            <a:schemeClr val="dk1"/>
                          </a:solidFill>
                          <a:effectLst/>
                        </a:rPr>
                      </a:br>
                      <a:r>
                        <a:rPr lang="en-US" sz="1400" b="0" kern="1200" dirty="0">
                          <a:solidFill>
                            <a:schemeClr val="dk1"/>
                          </a:solidFill>
                          <a:effectLst/>
                        </a:rPr>
                        <a:t>⬪ Singapore VCs:</a:t>
                      </a:r>
                    </a:p>
                    <a:p>
                      <a:r>
                        <a:rPr lang="en-US" sz="1400" b="0" kern="1200" dirty="0">
                          <a:solidFill>
                            <a:schemeClr val="dk1"/>
                          </a:solidFill>
                          <a:effectLst/>
                          <a:hlinkClick r:id="rId17"/>
                        </a:rPr>
                        <a:t>https://mapofthemoney.com/</a:t>
                      </a:r>
                      <a:endParaRPr lang="en-US" sz="1400" b="0" i="0" kern="1200" dirty="0">
                        <a:solidFill>
                          <a:schemeClr val="dk1"/>
                        </a:solidFill>
                        <a:effectLst/>
                        <a:latin typeface="+mn-lt"/>
                        <a:ea typeface="+mn-ea"/>
                        <a:cs typeface="+mn-cs"/>
                      </a:endParaRPr>
                    </a:p>
                  </a:txBody>
                  <a:tcPr/>
                </a:tc>
                <a:tc>
                  <a:txBody>
                    <a:bodyPr/>
                    <a:lstStyle/>
                    <a:p>
                      <a:r>
                        <a:rPr lang="en-US" sz="1400" b="0" kern="1200" dirty="0">
                          <a:solidFill>
                            <a:schemeClr val="dk1"/>
                          </a:solidFill>
                          <a:effectLst/>
                        </a:rPr>
                        <a:t>⬪ Climate VCs: </a:t>
                      </a:r>
                    </a:p>
                    <a:p>
                      <a:r>
                        <a:rPr lang="en-US" sz="1400" b="0" u="none" strike="noStrike" kern="1200" dirty="0">
                          <a:solidFill>
                            <a:schemeClr val="dk1"/>
                          </a:solidFill>
                          <a:effectLst/>
                          <a:hlinkClick r:id="rId18"/>
                        </a:rPr>
                        <a:t>https://lnkd.in/d__3NqRC</a:t>
                      </a:r>
                      <a:br>
                        <a:rPr lang="en-US" sz="1400" dirty="0"/>
                      </a:br>
                      <a:r>
                        <a:rPr lang="en-US" sz="1400" b="0" kern="1200" dirty="0">
                          <a:solidFill>
                            <a:schemeClr val="dk1"/>
                          </a:solidFill>
                          <a:effectLst/>
                        </a:rPr>
                        <a:t>⬪ Deep Tech VCs: </a:t>
                      </a:r>
                    </a:p>
                    <a:p>
                      <a:r>
                        <a:rPr lang="en-US" sz="1400" b="0" u="none" strike="noStrike" kern="1200" dirty="0">
                          <a:solidFill>
                            <a:schemeClr val="dk1"/>
                          </a:solidFill>
                          <a:effectLst/>
                          <a:hlinkClick r:id="rId19"/>
                        </a:rPr>
                        <a:t>https://lnkd.in/gqTqjKJu</a:t>
                      </a:r>
                      <a:br>
                        <a:rPr lang="en-US" sz="1400" dirty="0"/>
                      </a:br>
                      <a:r>
                        <a:rPr lang="en-US" sz="1400" b="0" kern="1200" dirty="0">
                          <a:solidFill>
                            <a:schemeClr val="dk1"/>
                          </a:solidFill>
                          <a:effectLst/>
                        </a:rPr>
                        <a:t>⬪ HealthTech VCs: </a:t>
                      </a:r>
                    </a:p>
                    <a:p>
                      <a:r>
                        <a:rPr lang="en-US" sz="1400" b="0" u="none" strike="noStrike" kern="1200" dirty="0">
                          <a:solidFill>
                            <a:schemeClr val="dk1"/>
                          </a:solidFill>
                          <a:effectLst/>
                          <a:hlinkClick r:id="rId20"/>
                        </a:rPr>
                        <a:t>https://lnkd.in/gMWDprYC</a:t>
                      </a:r>
                      <a:br>
                        <a:rPr lang="en-US" sz="1400" dirty="0"/>
                      </a:br>
                      <a:r>
                        <a:rPr lang="en-US" sz="1400" b="0" kern="1200" dirty="0">
                          <a:solidFill>
                            <a:schemeClr val="dk1"/>
                          </a:solidFill>
                          <a:effectLst/>
                        </a:rPr>
                        <a:t>⬪ Consumer VCs: </a:t>
                      </a:r>
                    </a:p>
                    <a:p>
                      <a:r>
                        <a:rPr lang="en-US" sz="1400" b="0" u="none" strike="noStrike" kern="1200" dirty="0">
                          <a:solidFill>
                            <a:schemeClr val="dk1"/>
                          </a:solidFill>
                          <a:effectLst/>
                          <a:hlinkClick r:id="rId21"/>
                        </a:rPr>
                        <a:t>https://lnkd.in/ganPEBgV</a:t>
                      </a:r>
                      <a:br>
                        <a:rPr lang="en-US" sz="1400" dirty="0"/>
                      </a:br>
                      <a:r>
                        <a:rPr lang="en-US" sz="1400" b="0" kern="1200" dirty="0">
                          <a:solidFill>
                            <a:schemeClr val="dk1"/>
                          </a:solidFill>
                          <a:effectLst/>
                        </a:rPr>
                        <a:t>⬪ FinTech VCs: </a:t>
                      </a:r>
                    </a:p>
                    <a:p>
                      <a:r>
                        <a:rPr lang="en-US" sz="1400" b="0" u="none" strike="noStrike" kern="1200" dirty="0">
                          <a:solidFill>
                            <a:schemeClr val="dk1"/>
                          </a:solidFill>
                          <a:effectLst/>
                          <a:hlinkClick r:id="rId22"/>
                        </a:rPr>
                        <a:t>https://lnkd.in/gWFADRuP</a:t>
                      </a:r>
                      <a:endParaRPr lang="en-US" sz="1400" dirty="0"/>
                    </a:p>
                  </a:txBody>
                  <a:tcPr/>
                </a:tc>
                <a:tc>
                  <a:txBody>
                    <a:bodyPr/>
                    <a:lstStyle/>
                    <a:p>
                      <a:r>
                        <a:rPr lang="en-US" sz="1400" b="0" kern="1200" dirty="0">
                          <a:solidFill>
                            <a:schemeClr val="dk1"/>
                          </a:solidFill>
                          <a:effectLst/>
                        </a:rPr>
                        <a:t>⬪ US Founders Investing: </a:t>
                      </a:r>
                    </a:p>
                    <a:p>
                      <a:r>
                        <a:rPr lang="en-US" sz="1400" b="0" u="none" strike="noStrike" kern="1200" dirty="0">
                          <a:solidFill>
                            <a:schemeClr val="dk1"/>
                          </a:solidFill>
                          <a:effectLst/>
                          <a:hlinkClick r:id="rId23"/>
                        </a:rPr>
                        <a:t>https://lnkd.in/gHtZZY2y</a:t>
                      </a:r>
                      <a:br>
                        <a:rPr lang="en-US" sz="1400" dirty="0"/>
                      </a:br>
                      <a:r>
                        <a:rPr lang="en-US" sz="1400" b="0" kern="1200" dirty="0">
                          <a:solidFill>
                            <a:schemeClr val="dk1"/>
                          </a:solidFill>
                          <a:effectLst/>
                        </a:rPr>
                        <a:t>⬪ SaaS Angels: </a:t>
                      </a:r>
                    </a:p>
                    <a:p>
                      <a:r>
                        <a:rPr lang="en-US" sz="1400" b="0" u="none" strike="noStrike" kern="1200" dirty="0">
                          <a:solidFill>
                            <a:schemeClr val="dk1"/>
                          </a:solidFill>
                          <a:effectLst/>
                          <a:hlinkClick r:id="rId24"/>
                        </a:rPr>
                        <a:t>https://lnkd.in/g3z9sBAE</a:t>
                      </a:r>
                      <a:br>
                        <a:rPr lang="en-US" sz="1400" dirty="0"/>
                      </a:br>
                      <a:r>
                        <a:rPr lang="en-US" sz="1400" b="0" kern="1200" dirty="0">
                          <a:solidFill>
                            <a:schemeClr val="dk1"/>
                          </a:solidFill>
                          <a:effectLst/>
                        </a:rPr>
                        <a:t>⬪ US Women: </a:t>
                      </a:r>
                    </a:p>
                    <a:p>
                      <a:r>
                        <a:rPr lang="en-US" sz="1400" b="0" u="none" strike="noStrike" kern="1200" dirty="0">
                          <a:solidFill>
                            <a:schemeClr val="dk1"/>
                          </a:solidFill>
                          <a:effectLst/>
                          <a:hlinkClick r:id="rId25"/>
                        </a:rPr>
                        <a:t>https://lnkd.in/gd4JefpG</a:t>
                      </a:r>
                      <a:br>
                        <a:rPr lang="en-US" sz="1400" dirty="0"/>
                      </a:br>
                      <a:r>
                        <a:rPr lang="en-US" sz="1400" b="0" kern="1200" dirty="0">
                          <a:solidFill>
                            <a:schemeClr val="dk1"/>
                          </a:solidFill>
                          <a:effectLst/>
                        </a:rPr>
                        <a:t>⬪ Global Women: </a:t>
                      </a:r>
                    </a:p>
                    <a:p>
                      <a:r>
                        <a:rPr lang="en-US" sz="1400" b="0" u="none" strike="noStrike" kern="1200" dirty="0">
                          <a:solidFill>
                            <a:schemeClr val="dk1"/>
                          </a:solidFill>
                          <a:effectLst/>
                          <a:hlinkClick r:id="rId26"/>
                        </a:rPr>
                        <a:t>https://lnkd.in/gYAW3avh</a:t>
                      </a:r>
                      <a:br>
                        <a:rPr lang="en-US" sz="1400" dirty="0"/>
                      </a:br>
                      <a:r>
                        <a:rPr lang="en-US" sz="1400" b="0" kern="1200" dirty="0">
                          <a:solidFill>
                            <a:schemeClr val="dk1"/>
                          </a:solidFill>
                          <a:effectLst/>
                        </a:rPr>
                        <a:t>⬪ Crypto: </a:t>
                      </a:r>
                    </a:p>
                    <a:p>
                      <a:r>
                        <a:rPr lang="en-US" sz="1400" b="0" u="none" strike="noStrike" kern="1200" dirty="0">
                          <a:solidFill>
                            <a:schemeClr val="dk1"/>
                          </a:solidFill>
                          <a:effectLst/>
                          <a:hlinkClick r:id="rId27"/>
                        </a:rPr>
                        <a:t>https://lnkd.in/gJfuaFVy</a:t>
                      </a:r>
                      <a:br>
                        <a:rPr lang="en-US" sz="1400" dirty="0"/>
                      </a:br>
                      <a:r>
                        <a:rPr lang="en-US" sz="1400" b="0" kern="1200" dirty="0">
                          <a:solidFill>
                            <a:schemeClr val="dk1"/>
                          </a:solidFill>
                          <a:effectLst/>
                        </a:rPr>
                        <a:t>⬪ Australia: </a:t>
                      </a:r>
                    </a:p>
                    <a:p>
                      <a:r>
                        <a:rPr lang="en-US" sz="1400" b="0" u="none" strike="noStrike" kern="1200" dirty="0">
                          <a:solidFill>
                            <a:schemeClr val="dk1"/>
                          </a:solidFill>
                          <a:effectLst/>
                          <a:hlinkClick r:id="rId28"/>
                        </a:rPr>
                        <a:t>https://lnkd.in/gxYmwaTb</a:t>
                      </a:r>
                      <a:br>
                        <a:rPr lang="en-US" sz="1400" dirty="0"/>
                      </a:br>
                      <a:r>
                        <a:rPr lang="en-US" sz="1400" b="0" kern="1200" dirty="0">
                          <a:solidFill>
                            <a:schemeClr val="dk1"/>
                          </a:solidFill>
                          <a:effectLst/>
                        </a:rPr>
                        <a:t>⬪ Africa: </a:t>
                      </a:r>
                    </a:p>
                    <a:p>
                      <a:r>
                        <a:rPr lang="en-US" sz="1400" b="0" u="none" strike="noStrike" kern="1200" dirty="0">
                          <a:solidFill>
                            <a:schemeClr val="dk1"/>
                          </a:solidFill>
                          <a:effectLst/>
                          <a:hlinkClick r:id="rId29"/>
                        </a:rPr>
                        <a:t>https://lnkd.in/g3z-cx6z</a:t>
                      </a:r>
                      <a:br>
                        <a:rPr lang="en-US" sz="1400" dirty="0"/>
                      </a:br>
                      <a:r>
                        <a:rPr lang="en-US" sz="1400" b="0" kern="1200" dirty="0">
                          <a:solidFill>
                            <a:schemeClr val="dk1"/>
                          </a:solidFill>
                          <a:effectLst/>
                        </a:rPr>
                        <a:t>⬪ Middle East: </a:t>
                      </a:r>
                    </a:p>
                    <a:p>
                      <a:r>
                        <a:rPr lang="en-US" sz="1400" b="0" u="none" strike="noStrike" kern="1200" dirty="0">
                          <a:solidFill>
                            <a:schemeClr val="dk1"/>
                          </a:solidFill>
                          <a:effectLst/>
                          <a:hlinkClick r:id="rId30"/>
                        </a:rPr>
                        <a:t>https://lnkd.in/ghZ5PeQF</a:t>
                      </a:r>
                      <a:endParaRPr lang="en-US" sz="1400" dirty="0"/>
                    </a:p>
                  </a:txBody>
                  <a:tcPr/>
                </a:tc>
                <a:extLst>
                  <a:ext uri="{0D108BD9-81ED-4DB2-BD59-A6C34878D82A}">
                    <a16:rowId xmlns:a16="http://schemas.microsoft.com/office/drawing/2014/main" val="2149511471"/>
                  </a:ext>
                </a:extLst>
              </a:tr>
            </a:tbl>
          </a:graphicData>
        </a:graphic>
      </p:graphicFrame>
      <p:sp>
        <p:nvSpPr>
          <p:cNvPr id="8" name="TextBox 7">
            <a:extLst>
              <a:ext uri="{FF2B5EF4-FFF2-40B4-BE49-F238E27FC236}">
                <a16:creationId xmlns:a16="http://schemas.microsoft.com/office/drawing/2014/main" id="{3AFAC29C-F994-9989-B394-647D14B0B865}"/>
              </a:ext>
            </a:extLst>
          </p:cNvPr>
          <p:cNvSpPr txBox="1"/>
          <p:nvPr/>
        </p:nvSpPr>
        <p:spPr>
          <a:xfrm>
            <a:off x="645285" y="6627267"/>
            <a:ext cx="7565571" cy="307777"/>
          </a:xfrm>
          <a:prstGeom prst="rect">
            <a:avLst/>
          </a:prstGeom>
          <a:noFill/>
        </p:spPr>
        <p:txBody>
          <a:bodyPr wrap="square" rtlCol="0">
            <a:spAutoFit/>
          </a:bodyPr>
          <a:lstStyle/>
          <a:p>
            <a:r>
              <a:rPr lang="en-US" sz="1400" dirty="0"/>
              <a:t>Source: https://www.eu.vc/p/the-best-investor-databases-and-lists</a:t>
            </a:r>
          </a:p>
        </p:txBody>
      </p:sp>
      <p:sp>
        <p:nvSpPr>
          <p:cNvPr id="10" name="Title 1">
            <a:extLst>
              <a:ext uri="{FF2B5EF4-FFF2-40B4-BE49-F238E27FC236}">
                <a16:creationId xmlns:a16="http://schemas.microsoft.com/office/drawing/2014/main" id="{923A4124-D5A1-EA53-2A02-0F19ACD83A63}"/>
              </a:ext>
            </a:extLst>
          </p:cNvPr>
          <p:cNvSpPr>
            <a:spLocks noGrp="1"/>
          </p:cNvSpPr>
          <p:nvPr>
            <p:ph type="title"/>
          </p:nvPr>
        </p:nvSpPr>
        <p:spPr>
          <a:xfrm>
            <a:off x="941921" y="549221"/>
            <a:ext cx="10515600" cy="1083302"/>
          </a:xfrm>
        </p:spPr>
        <p:txBody>
          <a:bodyPr>
            <a:normAutofit fontScale="90000"/>
          </a:bodyPr>
          <a:lstStyle/>
          <a:p>
            <a:r>
              <a:rPr lang="en-US" dirty="0"/>
              <a:t>Integrating Start-Ups Into Your Research Franchise</a:t>
            </a:r>
            <a:br>
              <a:rPr lang="en-US" dirty="0"/>
            </a:br>
            <a:r>
              <a:rPr lang="en-US" sz="2800" dirty="0"/>
              <a:t>What Can Research Analysts Do? Resources: Start-Up websites</a:t>
            </a:r>
          </a:p>
        </p:txBody>
      </p:sp>
    </p:spTree>
    <p:extLst>
      <p:ext uri="{BB962C8B-B14F-4D97-AF65-F5344CB8AC3E}">
        <p14:creationId xmlns:p14="http://schemas.microsoft.com/office/powerpoint/2010/main" val="3075204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3616D13A-889F-F5BD-4560-B3DC21672054}"/>
              </a:ext>
            </a:extLst>
          </p:cNvPr>
          <p:cNvSpPr txBox="1">
            <a:spLocks/>
          </p:cNvSpPr>
          <p:nvPr/>
        </p:nvSpPr>
        <p:spPr>
          <a:xfrm>
            <a:off x="941921" y="1888862"/>
            <a:ext cx="10332883" cy="4310602"/>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7000"/>
              </a:lnSpc>
              <a:spcBef>
                <a:spcPts val="600"/>
              </a:spcBef>
              <a:spcAft>
                <a:spcPts val="1200"/>
              </a:spcAft>
              <a:buNone/>
            </a:pPr>
            <a:endParaRPr lang="en-US" sz="2000" dirty="0"/>
          </a:p>
        </p:txBody>
      </p:sp>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18633" y="1515649"/>
            <a:ext cx="10515600" cy="5511451"/>
          </a:xfrm>
        </p:spPr>
        <p:txBody>
          <a:bodyPr>
            <a:noAutofit/>
          </a:bodyPr>
          <a:lstStyle/>
          <a:p>
            <a:pPr marL="0" indent="0">
              <a:buNone/>
            </a:pPr>
            <a:endParaRPr lang="en-US" dirty="0">
              <a:solidFill>
                <a:srgbClr val="131313"/>
              </a:solidFill>
              <a:cs typeface="Wells Fargo Sans"/>
            </a:endParaRPr>
          </a:p>
          <a:p>
            <a:pPr marL="0" indent="0">
              <a:buNone/>
            </a:pPr>
            <a:endParaRPr lang="en-US" sz="2000" dirty="0">
              <a:solidFill>
                <a:srgbClr val="131313"/>
              </a:solidFill>
              <a:latin typeface="Wells Fargo Sans"/>
              <a:cs typeface="Wells Fargo Sans"/>
            </a:endParaRPr>
          </a:p>
          <a:p>
            <a:pPr marL="0" indent="0" algn="l">
              <a:buNone/>
            </a:pPr>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26</a:t>
            </a:fld>
            <a:endParaRPr lang="en-US" dirty="0"/>
          </a:p>
        </p:txBody>
      </p:sp>
      <p:pic>
        <p:nvPicPr>
          <p:cNvPr id="7" name="Picture 6">
            <a:extLst>
              <a:ext uri="{FF2B5EF4-FFF2-40B4-BE49-F238E27FC236}">
                <a16:creationId xmlns:a16="http://schemas.microsoft.com/office/drawing/2014/main" id="{EACD2B10-0F2C-D480-E832-DA8EC33815E7}"/>
              </a:ext>
            </a:extLst>
          </p:cNvPr>
          <p:cNvPicPr>
            <a:picLocks noChangeAspect="1"/>
          </p:cNvPicPr>
          <p:nvPr/>
        </p:nvPicPr>
        <p:blipFill rotWithShape="1">
          <a:blip r:embed="rId4"/>
          <a:srcRect t="11880" b="50935"/>
          <a:stretch/>
        </p:blipFill>
        <p:spPr>
          <a:xfrm>
            <a:off x="1289900" y="2171446"/>
            <a:ext cx="4272001" cy="3631379"/>
          </a:xfrm>
          <a:prstGeom prst="rect">
            <a:avLst/>
          </a:prstGeom>
        </p:spPr>
      </p:pic>
      <p:sp>
        <p:nvSpPr>
          <p:cNvPr id="6" name="TextBox 5">
            <a:extLst>
              <a:ext uri="{FF2B5EF4-FFF2-40B4-BE49-F238E27FC236}">
                <a16:creationId xmlns:a16="http://schemas.microsoft.com/office/drawing/2014/main" id="{46B77523-55A1-8F50-3EDA-7B36B24C9AE6}"/>
              </a:ext>
            </a:extLst>
          </p:cNvPr>
          <p:cNvSpPr txBox="1"/>
          <p:nvPr/>
        </p:nvSpPr>
        <p:spPr>
          <a:xfrm>
            <a:off x="-51000" y="6400191"/>
            <a:ext cx="7565571" cy="307777"/>
          </a:xfrm>
          <a:prstGeom prst="rect">
            <a:avLst/>
          </a:prstGeom>
          <a:noFill/>
        </p:spPr>
        <p:txBody>
          <a:bodyPr wrap="square" rtlCol="0">
            <a:spAutoFit/>
          </a:bodyPr>
          <a:lstStyle/>
          <a:p>
            <a:r>
              <a:rPr lang="en-US" sz="1400" dirty="0"/>
              <a:t>Source: reThink</a:t>
            </a:r>
          </a:p>
        </p:txBody>
      </p:sp>
      <p:pic>
        <p:nvPicPr>
          <p:cNvPr id="8" name="Picture 7">
            <a:extLst>
              <a:ext uri="{FF2B5EF4-FFF2-40B4-BE49-F238E27FC236}">
                <a16:creationId xmlns:a16="http://schemas.microsoft.com/office/drawing/2014/main" id="{23B4C79D-B6E4-B91A-B3E2-A983FC75267E}"/>
              </a:ext>
            </a:extLst>
          </p:cNvPr>
          <p:cNvPicPr>
            <a:picLocks noChangeAspect="1"/>
          </p:cNvPicPr>
          <p:nvPr/>
        </p:nvPicPr>
        <p:blipFill rotWithShape="1">
          <a:blip r:embed="rId4"/>
          <a:srcRect t="48668" b="19042"/>
          <a:stretch/>
        </p:blipFill>
        <p:spPr>
          <a:xfrm>
            <a:off x="6033168" y="2171446"/>
            <a:ext cx="4868932" cy="3593966"/>
          </a:xfrm>
          <a:prstGeom prst="rect">
            <a:avLst/>
          </a:prstGeom>
        </p:spPr>
      </p:pic>
      <p:sp>
        <p:nvSpPr>
          <p:cNvPr id="12" name="Title 1">
            <a:extLst>
              <a:ext uri="{FF2B5EF4-FFF2-40B4-BE49-F238E27FC236}">
                <a16:creationId xmlns:a16="http://schemas.microsoft.com/office/drawing/2014/main" id="{28795471-10C3-6608-B97B-BDC8B341CA13}"/>
              </a:ext>
            </a:extLst>
          </p:cNvPr>
          <p:cNvSpPr>
            <a:spLocks noGrp="1"/>
          </p:cNvSpPr>
          <p:nvPr>
            <p:ph type="title"/>
          </p:nvPr>
        </p:nvSpPr>
        <p:spPr>
          <a:xfrm>
            <a:off x="941921" y="549221"/>
            <a:ext cx="11004002" cy="1083302"/>
          </a:xfrm>
        </p:spPr>
        <p:txBody>
          <a:bodyPr>
            <a:normAutofit fontScale="90000"/>
          </a:bodyPr>
          <a:lstStyle/>
          <a:p>
            <a:r>
              <a:rPr lang="en-US" dirty="0"/>
              <a:t>Integrating Start-Ups Into Your Research Franchise</a:t>
            </a:r>
            <a:br>
              <a:rPr lang="en-US" dirty="0"/>
            </a:br>
            <a:r>
              <a:rPr lang="en-US" sz="2800" dirty="0"/>
              <a:t>What Can Research Analysts Do? Resources: Start-Up Ag Tech Conferences (Examples)</a:t>
            </a:r>
          </a:p>
        </p:txBody>
      </p:sp>
    </p:spTree>
    <p:extLst>
      <p:ext uri="{BB962C8B-B14F-4D97-AF65-F5344CB8AC3E}">
        <p14:creationId xmlns:p14="http://schemas.microsoft.com/office/powerpoint/2010/main" val="168185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18633" y="1515649"/>
            <a:ext cx="10515600" cy="5511451"/>
          </a:xfrm>
        </p:spPr>
        <p:txBody>
          <a:bodyPr>
            <a:noAutofit/>
          </a:bodyPr>
          <a:lstStyle/>
          <a:p>
            <a:pPr marL="0" indent="0">
              <a:buNone/>
            </a:pPr>
            <a:endParaRPr lang="en-US" dirty="0">
              <a:solidFill>
                <a:srgbClr val="131313"/>
              </a:solidFill>
              <a:cs typeface="Wells Fargo Sans"/>
            </a:endParaRPr>
          </a:p>
          <a:p>
            <a:pPr marL="0" indent="0">
              <a:buNone/>
            </a:pPr>
            <a:endParaRPr lang="en-US" sz="2000" dirty="0">
              <a:solidFill>
                <a:srgbClr val="131313"/>
              </a:solidFill>
              <a:latin typeface="Wells Fargo Sans"/>
              <a:cs typeface="Wells Fargo Sans"/>
            </a:endParaRPr>
          </a:p>
          <a:p>
            <a:pPr marL="0" indent="0" algn="l">
              <a:buNone/>
            </a:pPr>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27</a:t>
            </a:fld>
            <a:endParaRPr lang="en-US" dirty="0"/>
          </a:p>
        </p:txBody>
      </p:sp>
      <p:sp>
        <p:nvSpPr>
          <p:cNvPr id="6" name="TextBox 5">
            <a:extLst>
              <a:ext uri="{FF2B5EF4-FFF2-40B4-BE49-F238E27FC236}">
                <a16:creationId xmlns:a16="http://schemas.microsoft.com/office/drawing/2014/main" id="{46B77523-55A1-8F50-3EDA-7B36B24C9AE6}"/>
              </a:ext>
            </a:extLst>
          </p:cNvPr>
          <p:cNvSpPr txBox="1"/>
          <p:nvPr/>
        </p:nvSpPr>
        <p:spPr>
          <a:xfrm>
            <a:off x="1045028" y="6356350"/>
            <a:ext cx="7565571" cy="307777"/>
          </a:xfrm>
          <a:prstGeom prst="rect">
            <a:avLst/>
          </a:prstGeom>
          <a:noFill/>
        </p:spPr>
        <p:txBody>
          <a:bodyPr wrap="square" rtlCol="0">
            <a:spAutoFit/>
          </a:bodyPr>
          <a:lstStyle/>
          <a:p>
            <a:r>
              <a:rPr lang="en-US" sz="1400" dirty="0"/>
              <a:t>Source: Pitchbook</a:t>
            </a:r>
          </a:p>
        </p:txBody>
      </p:sp>
      <p:sp>
        <p:nvSpPr>
          <p:cNvPr id="12" name="Title 1">
            <a:extLst>
              <a:ext uri="{FF2B5EF4-FFF2-40B4-BE49-F238E27FC236}">
                <a16:creationId xmlns:a16="http://schemas.microsoft.com/office/drawing/2014/main" id="{28795471-10C3-6608-B97B-BDC8B341CA13}"/>
              </a:ext>
            </a:extLst>
          </p:cNvPr>
          <p:cNvSpPr>
            <a:spLocks noGrp="1"/>
          </p:cNvSpPr>
          <p:nvPr>
            <p:ph type="title"/>
          </p:nvPr>
        </p:nvSpPr>
        <p:spPr>
          <a:xfrm>
            <a:off x="941921" y="549221"/>
            <a:ext cx="11004002" cy="1083302"/>
          </a:xfrm>
        </p:spPr>
        <p:txBody>
          <a:bodyPr>
            <a:normAutofit fontScale="90000"/>
          </a:bodyPr>
          <a:lstStyle/>
          <a:p>
            <a:r>
              <a:rPr lang="en-US" dirty="0"/>
              <a:t>Integrating Start-Ups Into Your Research Franchise</a:t>
            </a:r>
            <a:br>
              <a:rPr lang="en-US" dirty="0"/>
            </a:br>
            <a:r>
              <a:rPr lang="en-US" sz="2800" dirty="0"/>
              <a:t>What Can Research Analysts Do? Resources: Pitchbook</a:t>
            </a:r>
          </a:p>
        </p:txBody>
      </p:sp>
      <p:pic>
        <p:nvPicPr>
          <p:cNvPr id="9" name="Picture 8">
            <a:extLst>
              <a:ext uri="{FF2B5EF4-FFF2-40B4-BE49-F238E27FC236}">
                <a16:creationId xmlns:a16="http://schemas.microsoft.com/office/drawing/2014/main" id="{3D9D8DB0-786D-27D5-768E-1DED06D60841}"/>
              </a:ext>
            </a:extLst>
          </p:cNvPr>
          <p:cNvPicPr>
            <a:picLocks noChangeAspect="1"/>
          </p:cNvPicPr>
          <p:nvPr/>
        </p:nvPicPr>
        <p:blipFill>
          <a:blip r:embed="rId4"/>
          <a:stretch>
            <a:fillRect/>
          </a:stretch>
        </p:blipFill>
        <p:spPr>
          <a:xfrm>
            <a:off x="914400" y="1572796"/>
            <a:ext cx="10335679" cy="5152266"/>
          </a:xfrm>
          <a:prstGeom prst="rect">
            <a:avLst/>
          </a:prstGeom>
        </p:spPr>
      </p:pic>
    </p:spTree>
    <p:extLst>
      <p:ext uri="{BB962C8B-B14F-4D97-AF65-F5344CB8AC3E}">
        <p14:creationId xmlns:p14="http://schemas.microsoft.com/office/powerpoint/2010/main" val="2670810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28</a:t>
            </a:fld>
            <a:endParaRPr lang="en-US" dirty="0"/>
          </a:p>
        </p:txBody>
      </p:sp>
      <p:pic>
        <p:nvPicPr>
          <p:cNvPr id="9" name="Picture 8" descr="A screenshot of a website">
            <a:extLst>
              <a:ext uri="{FF2B5EF4-FFF2-40B4-BE49-F238E27FC236}">
                <a16:creationId xmlns:a16="http://schemas.microsoft.com/office/drawing/2014/main" id="{4FA92890-8CE5-200C-992A-7BFAD1A09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345" y="1747181"/>
            <a:ext cx="8166969" cy="4944708"/>
          </a:xfrm>
          <a:prstGeom prst="rect">
            <a:avLst/>
          </a:prstGeom>
        </p:spPr>
      </p:pic>
      <p:sp>
        <p:nvSpPr>
          <p:cNvPr id="6" name="TextBox 5">
            <a:extLst>
              <a:ext uri="{FF2B5EF4-FFF2-40B4-BE49-F238E27FC236}">
                <a16:creationId xmlns:a16="http://schemas.microsoft.com/office/drawing/2014/main" id="{007B81AC-9852-946B-BB48-5BF1B0F09CEF}"/>
              </a:ext>
            </a:extLst>
          </p:cNvPr>
          <p:cNvSpPr txBox="1"/>
          <p:nvPr/>
        </p:nvSpPr>
        <p:spPr>
          <a:xfrm>
            <a:off x="163173" y="6472582"/>
            <a:ext cx="940642" cy="276999"/>
          </a:xfrm>
          <a:prstGeom prst="rect">
            <a:avLst/>
          </a:prstGeom>
          <a:noFill/>
        </p:spPr>
        <p:txBody>
          <a:bodyPr wrap="none" rtlCol="0">
            <a:spAutoFit/>
          </a:bodyPr>
          <a:lstStyle/>
          <a:p>
            <a:r>
              <a:rPr lang="en-US" sz="1200" dirty="0"/>
              <a:t>Source: UBS</a:t>
            </a:r>
          </a:p>
        </p:txBody>
      </p:sp>
      <p:sp>
        <p:nvSpPr>
          <p:cNvPr id="12" name="Title 1">
            <a:extLst>
              <a:ext uri="{FF2B5EF4-FFF2-40B4-BE49-F238E27FC236}">
                <a16:creationId xmlns:a16="http://schemas.microsoft.com/office/drawing/2014/main" id="{E8465CC3-1EC8-7C27-BDC8-3CC772B48565}"/>
              </a:ext>
            </a:extLst>
          </p:cNvPr>
          <p:cNvSpPr>
            <a:spLocks noGrp="1"/>
          </p:cNvSpPr>
          <p:nvPr>
            <p:ph type="title"/>
          </p:nvPr>
        </p:nvSpPr>
        <p:spPr>
          <a:xfrm>
            <a:off x="488515" y="663879"/>
            <a:ext cx="11649206" cy="1083302"/>
          </a:xfrm>
        </p:spPr>
        <p:txBody>
          <a:bodyPr>
            <a:normAutofit fontScale="90000"/>
          </a:bodyPr>
          <a:lstStyle/>
          <a:p>
            <a:r>
              <a:rPr lang="en-US" dirty="0"/>
              <a:t>Integrating Start-ups Into Your Research Franchise</a:t>
            </a:r>
            <a:br>
              <a:rPr lang="en-US" dirty="0"/>
            </a:br>
            <a:r>
              <a:rPr lang="en-US" sz="2800" dirty="0"/>
              <a:t>Some Real World Examples</a:t>
            </a:r>
            <a:r>
              <a:rPr lang="en-US" sz="2800" dirty="0">
                <a:cs typeface="Wells Fargo Sans"/>
              </a:rPr>
              <a:t>– </a:t>
            </a:r>
            <a:r>
              <a:rPr lang="en-US" sz="2700" dirty="0">
                <a:cs typeface="Wells Fargo Sans"/>
              </a:rPr>
              <a:t>Sellside Research is beginning to adapt its product suite</a:t>
            </a:r>
            <a:endParaRPr lang="en-US" sz="2700" dirty="0">
              <a:solidFill>
                <a:srgbClr val="FF0000"/>
              </a:solidFill>
            </a:endParaRPr>
          </a:p>
        </p:txBody>
      </p:sp>
    </p:spTree>
    <p:extLst>
      <p:ext uri="{BB962C8B-B14F-4D97-AF65-F5344CB8AC3E}">
        <p14:creationId xmlns:p14="http://schemas.microsoft.com/office/powerpoint/2010/main" val="3366382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6DF85-8EE3-161C-41BE-01A0AF3DC70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0CA9459-43C5-8ED9-8E90-0744097FCE59}"/>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10810487-8C62-C4E5-15BE-5E1F9256A652}"/>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1556F589-70DE-17AE-859F-9FA79A39C932}"/>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A13FEE36-BFFE-0ABA-78CC-D9EB8FC70BA7}"/>
              </a:ext>
            </a:extLst>
          </p:cNvPr>
          <p:cNvSpPr>
            <a:spLocks noGrp="1"/>
          </p:cNvSpPr>
          <p:nvPr>
            <p:ph type="sldNum" sz="quarter" idx="12"/>
          </p:nvPr>
        </p:nvSpPr>
        <p:spPr/>
        <p:txBody>
          <a:bodyPr/>
          <a:lstStyle/>
          <a:p>
            <a:fld id="{CDFBFB7E-B2E8-4C32-956F-343D552E376C}" type="slidenum">
              <a:rPr lang="en-US" smtClean="0"/>
              <a:t>29</a:t>
            </a:fld>
            <a:endParaRPr lang="en-US" dirty="0"/>
          </a:p>
        </p:txBody>
      </p:sp>
      <p:sp>
        <p:nvSpPr>
          <p:cNvPr id="6" name="TextBox 5">
            <a:extLst>
              <a:ext uri="{FF2B5EF4-FFF2-40B4-BE49-F238E27FC236}">
                <a16:creationId xmlns:a16="http://schemas.microsoft.com/office/drawing/2014/main" id="{6D177B10-2C34-A7B9-F7F7-544F171D3682}"/>
              </a:ext>
            </a:extLst>
          </p:cNvPr>
          <p:cNvSpPr txBox="1"/>
          <p:nvPr/>
        </p:nvSpPr>
        <p:spPr>
          <a:xfrm>
            <a:off x="163173" y="6472582"/>
            <a:ext cx="940642" cy="276999"/>
          </a:xfrm>
          <a:prstGeom prst="rect">
            <a:avLst/>
          </a:prstGeom>
          <a:noFill/>
        </p:spPr>
        <p:txBody>
          <a:bodyPr wrap="none" rtlCol="0">
            <a:spAutoFit/>
          </a:bodyPr>
          <a:lstStyle/>
          <a:p>
            <a:r>
              <a:rPr lang="en-US" sz="1200" dirty="0"/>
              <a:t>Source: UBS</a:t>
            </a:r>
          </a:p>
        </p:txBody>
      </p:sp>
      <p:sp>
        <p:nvSpPr>
          <p:cNvPr id="12" name="Title 1">
            <a:extLst>
              <a:ext uri="{FF2B5EF4-FFF2-40B4-BE49-F238E27FC236}">
                <a16:creationId xmlns:a16="http://schemas.microsoft.com/office/drawing/2014/main" id="{D3A8FEFA-32E3-8F52-421B-15C61535DCD1}"/>
              </a:ext>
            </a:extLst>
          </p:cNvPr>
          <p:cNvSpPr>
            <a:spLocks noGrp="1"/>
          </p:cNvSpPr>
          <p:nvPr>
            <p:ph type="title"/>
          </p:nvPr>
        </p:nvSpPr>
        <p:spPr>
          <a:xfrm>
            <a:off x="488515" y="663879"/>
            <a:ext cx="11649206" cy="1083302"/>
          </a:xfrm>
        </p:spPr>
        <p:txBody>
          <a:bodyPr>
            <a:normAutofit fontScale="90000"/>
          </a:bodyPr>
          <a:lstStyle/>
          <a:p>
            <a:r>
              <a:rPr lang="en-US" dirty="0"/>
              <a:t>Integrating Start-ups Into Your Research Franchise</a:t>
            </a:r>
            <a:br>
              <a:rPr lang="en-US" dirty="0"/>
            </a:br>
            <a:r>
              <a:rPr lang="en-US" sz="2800" dirty="0"/>
              <a:t>Some Real World Examples</a:t>
            </a:r>
            <a:r>
              <a:rPr lang="en-US" sz="2800" dirty="0">
                <a:cs typeface="Wells Fargo Sans"/>
              </a:rPr>
              <a:t>– </a:t>
            </a:r>
            <a:r>
              <a:rPr lang="en-US" sz="2700" dirty="0">
                <a:cs typeface="Wells Fargo Sans"/>
              </a:rPr>
              <a:t>Sellside Research is beginning to adapt its product suite</a:t>
            </a:r>
            <a:endParaRPr lang="en-US" sz="2700" dirty="0">
              <a:solidFill>
                <a:srgbClr val="FF0000"/>
              </a:solidFill>
            </a:endParaRPr>
          </a:p>
        </p:txBody>
      </p:sp>
      <p:pic>
        <p:nvPicPr>
          <p:cNvPr id="7" name="Picture 6" descr="A black screen with white text">
            <a:extLst>
              <a:ext uri="{FF2B5EF4-FFF2-40B4-BE49-F238E27FC236}">
                <a16:creationId xmlns:a16="http://schemas.microsoft.com/office/drawing/2014/main" id="{23152C50-A8A0-65F4-C5EF-8C3782E0C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063" y="1755841"/>
            <a:ext cx="8504661" cy="4909277"/>
          </a:xfrm>
          <a:prstGeom prst="rect">
            <a:avLst/>
          </a:prstGeom>
        </p:spPr>
      </p:pic>
    </p:spTree>
    <p:extLst>
      <p:ext uri="{BB962C8B-B14F-4D97-AF65-F5344CB8AC3E}">
        <p14:creationId xmlns:p14="http://schemas.microsoft.com/office/powerpoint/2010/main" val="182946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0052-ABF7-0EE8-16B9-0F1CFA83EF9B}"/>
              </a:ext>
            </a:extLst>
          </p:cNvPr>
          <p:cNvSpPr>
            <a:spLocks noGrp="1"/>
          </p:cNvSpPr>
          <p:nvPr>
            <p:ph type="title"/>
          </p:nvPr>
        </p:nvSpPr>
        <p:spPr>
          <a:xfrm>
            <a:off x="813148" y="83289"/>
            <a:ext cx="10515600" cy="1325563"/>
          </a:xfrm>
        </p:spPr>
        <p:txBody>
          <a:bodyPr>
            <a:normAutofit/>
          </a:bodyPr>
          <a:lstStyle/>
          <a:p>
            <a:r>
              <a:rPr lang="en-US" sz="4000" dirty="0"/>
              <a:t>Integrating Start-Ups Into Your Research Franchise</a:t>
            </a:r>
          </a:p>
        </p:txBody>
      </p:sp>
      <p:graphicFrame>
        <p:nvGraphicFramePr>
          <p:cNvPr id="5" name="Content Placeholder 4">
            <a:extLst>
              <a:ext uri="{FF2B5EF4-FFF2-40B4-BE49-F238E27FC236}">
                <a16:creationId xmlns:a16="http://schemas.microsoft.com/office/drawing/2014/main" id="{FC66A1C8-D71C-6298-54D9-0D32C405424E}"/>
              </a:ext>
            </a:extLst>
          </p:cNvPr>
          <p:cNvGraphicFramePr>
            <a:graphicFrameLocks noGrp="1"/>
          </p:cNvGraphicFramePr>
          <p:nvPr>
            <p:ph idx="1"/>
            <p:extLst>
              <p:ext uri="{D42A27DB-BD31-4B8C-83A1-F6EECF244321}">
                <p14:modId xmlns:p14="http://schemas.microsoft.com/office/powerpoint/2010/main" val="4173473911"/>
              </p:ext>
            </p:extLst>
          </p:nvPr>
        </p:nvGraphicFramePr>
        <p:xfrm>
          <a:off x="806846" y="1045810"/>
          <a:ext cx="10515600" cy="5403577"/>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908392538"/>
                    </a:ext>
                  </a:extLst>
                </a:gridCol>
                <a:gridCol w="8412480">
                  <a:extLst>
                    <a:ext uri="{9D8B030D-6E8A-4147-A177-3AD203B41FA5}">
                      <a16:colId xmlns:a16="http://schemas.microsoft.com/office/drawing/2014/main" val="1540870957"/>
                    </a:ext>
                  </a:extLst>
                </a:gridCol>
              </a:tblGrid>
              <a:tr h="465817">
                <a:tc gridSpan="2">
                  <a:txBody>
                    <a:bodyPr/>
                    <a:lstStyle/>
                    <a:p>
                      <a:r>
                        <a:rPr lang="en-US" dirty="0"/>
                        <a:t>Some Definitions for This Discussion</a:t>
                      </a:r>
                    </a:p>
                  </a:txBody>
                  <a:tcPr/>
                </a:tc>
                <a:tc hMerge="1">
                  <a:txBody>
                    <a:bodyPr/>
                    <a:lstStyle/>
                    <a:p>
                      <a:endParaRPr lang="en-US" dirty="0"/>
                    </a:p>
                  </a:txBody>
                  <a:tcPr/>
                </a:tc>
                <a:extLst>
                  <a:ext uri="{0D108BD9-81ED-4DB2-BD59-A6C34878D82A}">
                    <a16:rowId xmlns:a16="http://schemas.microsoft.com/office/drawing/2014/main" val="3844330149"/>
                  </a:ext>
                </a:extLst>
              </a:tr>
              <a:tr h="839662">
                <a:tc>
                  <a:txBody>
                    <a:bodyPr/>
                    <a:lstStyle/>
                    <a:p>
                      <a:r>
                        <a:rPr lang="en-US" dirty="0"/>
                        <a:t>Private Companies</a:t>
                      </a:r>
                    </a:p>
                  </a:txBody>
                  <a:tcPr/>
                </a:tc>
                <a:tc>
                  <a:txBody>
                    <a:bodyPr/>
                    <a:lstStyle/>
                    <a:p>
                      <a:pPr marL="285750" indent="-285750">
                        <a:buFont typeface="Arial" panose="020B0604020202020204" pitchFamily="34" charset="0"/>
                        <a:buChar char="•"/>
                      </a:pPr>
                      <a:r>
                        <a:rPr lang="en-US" dirty="0"/>
                        <a:t>Private companies are businesses owned by private individuals, families, or a small group of investors and not publicly traded on a stock exchange.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Well-known examples include Cargill, Koch Industries, and Mars Inc.</a:t>
                      </a:r>
                    </a:p>
                  </a:txBody>
                  <a:tcPr/>
                </a:tc>
                <a:extLst>
                  <a:ext uri="{0D108BD9-81ED-4DB2-BD59-A6C34878D82A}">
                    <a16:rowId xmlns:a16="http://schemas.microsoft.com/office/drawing/2014/main" val="4066864514"/>
                  </a:ext>
                </a:extLst>
              </a:tr>
              <a:tr h="370207">
                <a:tc>
                  <a:txBody>
                    <a:bodyPr/>
                    <a:lstStyle/>
                    <a:p>
                      <a:r>
                        <a:rPr lang="en-US" dirty="0"/>
                        <a:t>Private Equity </a:t>
                      </a:r>
                    </a:p>
                  </a:txBody>
                  <a:tcPr/>
                </a:tc>
                <a:tc>
                  <a:txBody>
                    <a:bodyPr/>
                    <a:lstStyle/>
                    <a:p>
                      <a:pPr marL="285750" indent="-285750">
                        <a:buFont typeface="Arial" panose="020B0604020202020204" pitchFamily="34" charset="0"/>
                        <a:buChar char="•"/>
                      </a:pPr>
                      <a:r>
                        <a:rPr lang="en-US" dirty="0"/>
                        <a:t>Private equity (PE) is a form of investment capital raised from institutional and individual investors to invest in private companies, often with the goal of improving their performance and increasing their value.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 investments are often aimed at mature companies, with firms using various strategies such as leveraged buyouts.</a:t>
                      </a:r>
                    </a:p>
                  </a:txBody>
                  <a:tcPr/>
                </a:tc>
                <a:extLst>
                  <a:ext uri="{0D108BD9-81ED-4DB2-BD59-A6C34878D82A}">
                    <a16:rowId xmlns:a16="http://schemas.microsoft.com/office/drawing/2014/main" val="3437772862"/>
                  </a:ext>
                </a:extLst>
              </a:tr>
              <a:tr h="370207">
                <a:tc>
                  <a:txBody>
                    <a:bodyPr/>
                    <a:lstStyle/>
                    <a:p>
                      <a:pPr marL="0" indent="0">
                        <a:buFontTx/>
                        <a:buNone/>
                      </a:pPr>
                      <a:r>
                        <a:rPr lang="en-US" dirty="0"/>
                        <a:t>Start-ups</a:t>
                      </a:r>
                    </a:p>
                  </a:txBody>
                  <a:tcPr/>
                </a:tc>
                <a:tc>
                  <a:txBody>
                    <a:bodyPr/>
                    <a:lstStyle/>
                    <a:p>
                      <a:pPr marL="285750" indent="-285750">
                        <a:buFont typeface="Arial" panose="020B0604020202020204" pitchFamily="34" charset="0"/>
                        <a:buChar char="•"/>
                      </a:pPr>
                      <a:r>
                        <a:rPr lang="en-US" dirty="0"/>
                        <a:t>Start-ups are businesses that are in the initial phases of development. They usually have a business concept or prototype but may not yet have a full product, established revenue, or profitability.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companies are often focused on innovation and high growth potential, which makes them attractive for venture capital and angel investors willing to take on high risk for the possibility of substantial returns.</a:t>
                      </a:r>
                    </a:p>
                  </a:txBody>
                  <a:tcPr/>
                </a:tc>
                <a:extLst>
                  <a:ext uri="{0D108BD9-81ED-4DB2-BD59-A6C34878D82A}">
                    <a16:rowId xmlns:a16="http://schemas.microsoft.com/office/drawing/2014/main" val="377911457"/>
                  </a:ext>
                </a:extLst>
              </a:tr>
            </a:tbl>
          </a:graphicData>
        </a:graphic>
      </p:graphicFrame>
      <p:sp>
        <p:nvSpPr>
          <p:cNvPr id="4" name="Slide Number Placeholder 3">
            <a:extLst>
              <a:ext uri="{FF2B5EF4-FFF2-40B4-BE49-F238E27FC236}">
                <a16:creationId xmlns:a16="http://schemas.microsoft.com/office/drawing/2014/main" id="{8ACB76DC-32D6-4E1D-1BF8-46A20EA048B8}"/>
              </a:ext>
            </a:extLst>
          </p:cNvPr>
          <p:cNvSpPr>
            <a:spLocks noGrp="1"/>
          </p:cNvSpPr>
          <p:nvPr>
            <p:ph type="sldNum" sz="quarter" idx="12"/>
          </p:nvPr>
        </p:nvSpPr>
        <p:spPr/>
        <p:txBody>
          <a:bodyPr/>
          <a:lstStyle/>
          <a:p>
            <a:fld id="{CDFBFB7E-B2E8-4C32-956F-343D552E376C}" type="slidenum">
              <a:rPr lang="en-US" smtClean="0"/>
              <a:t>3</a:t>
            </a:fld>
            <a:endParaRPr lang="en-US" dirty="0"/>
          </a:p>
        </p:txBody>
      </p:sp>
    </p:spTree>
    <p:extLst>
      <p:ext uri="{BB962C8B-B14F-4D97-AF65-F5344CB8AC3E}">
        <p14:creationId xmlns:p14="http://schemas.microsoft.com/office/powerpoint/2010/main" val="3976134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F335E-6664-C05C-AA63-510EEFFBBAAB}"/>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9775657-8D1F-FA0E-2202-26BB46729256}"/>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61FFBCE0-5027-DBD8-EC6B-3167A00BF2DF}"/>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E0054740-0C39-5638-80D7-F35E789B2454}"/>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B7082594-A9BE-67C6-2028-5F492666CA55}"/>
              </a:ext>
            </a:extLst>
          </p:cNvPr>
          <p:cNvSpPr>
            <a:spLocks noGrp="1"/>
          </p:cNvSpPr>
          <p:nvPr>
            <p:ph type="sldNum" sz="quarter" idx="12"/>
          </p:nvPr>
        </p:nvSpPr>
        <p:spPr/>
        <p:txBody>
          <a:bodyPr/>
          <a:lstStyle/>
          <a:p>
            <a:fld id="{CDFBFB7E-B2E8-4C32-956F-343D552E376C}" type="slidenum">
              <a:rPr lang="en-US" smtClean="0"/>
              <a:t>30</a:t>
            </a:fld>
            <a:endParaRPr lang="en-US" dirty="0"/>
          </a:p>
        </p:txBody>
      </p:sp>
      <p:sp>
        <p:nvSpPr>
          <p:cNvPr id="6" name="TextBox 5">
            <a:extLst>
              <a:ext uri="{FF2B5EF4-FFF2-40B4-BE49-F238E27FC236}">
                <a16:creationId xmlns:a16="http://schemas.microsoft.com/office/drawing/2014/main" id="{3C90C28E-DB74-5658-73FF-F17C84A2E584}"/>
              </a:ext>
            </a:extLst>
          </p:cNvPr>
          <p:cNvSpPr txBox="1"/>
          <p:nvPr/>
        </p:nvSpPr>
        <p:spPr>
          <a:xfrm>
            <a:off x="163173" y="6472582"/>
            <a:ext cx="940642" cy="276999"/>
          </a:xfrm>
          <a:prstGeom prst="rect">
            <a:avLst/>
          </a:prstGeom>
          <a:noFill/>
        </p:spPr>
        <p:txBody>
          <a:bodyPr wrap="none" rtlCol="0">
            <a:spAutoFit/>
          </a:bodyPr>
          <a:lstStyle/>
          <a:p>
            <a:r>
              <a:rPr lang="en-US" sz="1200" dirty="0"/>
              <a:t>Source: UBS</a:t>
            </a:r>
          </a:p>
        </p:txBody>
      </p:sp>
      <p:sp>
        <p:nvSpPr>
          <p:cNvPr id="12" name="Title 1">
            <a:extLst>
              <a:ext uri="{FF2B5EF4-FFF2-40B4-BE49-F238E27FC236}">
                <a16:creationId xmlns:a16="http://schemas.microsoft.com/office/drawing/2014/main" id="{F0C9114B-3B98-94B9-A3AB-32227B7A1A5F}"/>
              </a:ext>
            </a:extLst>
          </p:cNvPr>
          <p:cNvSpPr>
            <a:spLocks noGrp="1"/>
          </p:cNvSpPr>
          <p:nvPr>
            <p:ph type="title"/>
          </p:nvPr>
        </p:nvSpPr>
        <p:spPr>
          <a:xfrm>
            <a:off x="488515" y="663879"/>
            <a:ext cx="11649206" cy="1083302"/>
          </a:xfrm>
        </p:spPr>
        <p:txBody>
          <a:bodyPr>
            <a:normAutofit fontScale="90000"/>
          </a:bodyPr>
          <a:lstStyle/>
          <a:p>
            <a:r>
              <a:rPr lang="en-US" dirty="0"/>
              <a:t>Integrating Start-ups Into Your Research Franchise</a:t>
            </a:r>
            <a:br>
              <a:rPr lang="en-US" dirty="0"/>
            </a:br>
            <a:r>
              <a:rPr lang="en-US" sz="2800" dirty="0"/>
              <a:t>Some Real World Examples</a:t>
            </a:r>
            <a:r>
              <a:rPr lang="en-US" sz="2800" dirty="0">
                <a:cs typeface="Wells Fargo Sans"/>
              </a:rPr>
              <a:t>– </a:t>
            </a:r>
            <a:r>
              <a:rPr lang="en-US" sz="2700" dirty="0">
                <a:cs typeface="Wells Fargo Sans"/>
              </a:rPr>
              <a:t>Sellside Research is beginning to adapt its product suite</a:t>
            </a:r>
            <a:endParaRPr lang="en-US" sz="2700" dirty="0">
              <a:solidFill>
                <a:srgbClr val="FF0000"/>
              </a:solidFill>
            </a:endParaRPr>
          </a:p>
        </p:txBody>
      </p:sp>
      <p:pic>
        <p:nvPicPr>
          <p:cNvPr id="3" name="Picture 2">
            <a:extLst>
              <a:ext uri="{FF2B5EF4-FFF2-40B4-BE49-F238E27FC236}">
                <a16:creationId xmlns:a16="http://schemas.microsoft.com/office/drawing/2014/main" id="{84722617-E902-61A4-2C53-4817E8E5183B}"/>
              </a:ext>
            </a:extLst>
          </p:cNvPr>
          <p:cNvPicPr>
            <a:picLocks noChangeAspect="1"/>
          </p:cNvPicPr>
          <p:nvPr/>
        </p:nvPicPr>
        <p:blipFill>
          <a:blip r:embed="rId4"/>
          <a:stretch>
            <a:fillRect/>
          </a:stretch>
        </p:blipFill>
        <p:spPr>
          <a:xfrm>
            <a:off x="3909341" y="1616084"/>
            <a:ext cx="3988320" cy="5160497"/>
          </a:xfrm>
          <a:prstGeom prst="rect">
            <a:avLst/>
          </a:prstGeom>
        </p:spPr>
      </p:pic>
    </p:spTree>
    <p:extLst>
      <p:ext uri="{BB962C8B-B14F-4D97-AF65-F5344CB8AC3E}">
        <p14:creationId xmlns:p14="http://schemas.microsoft.com/office/powerpoint/2010/main" val="3953708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9367BBE1-DEB8-8F44-0990-AAEDDB87F1EC}"/>
              </a:ext>
            </a:extLst>
          </p:cNvPr>
          <p:cNvSpPr txBox="1">
            <a:spLocks/>
          </p:cNvSpPr>
          <p:nvPr/>
        </p:nvSpPr>
        <p:spPr>
          <a:xfrm>
            <a:off x="2689388" y="1679917"/>
            <a:ext cx="6813224" cy="5160369"/>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7000"/>
              </a:lnSpc>
              <a:spcBef>
                <a:spcPts val="600"/>
              </a:spcBef>
              <a:spcAft>
                <a:spcPts val="1200"/>
              </a:spcAft>
              <a:buNone/>
            </a:pPr>
            <a:endParaRPr lang="en-US" sz="2000" dirty="0"/>
          </a:p>
        </p:txBody>
      </p:sp>
      <p:sp>
        <p:nvSpPr>
          <p:cNvPr id="2" name="Title 1">
            <a:extLst>
              <a:ext uri="{FF2B5EF4-FFF2-40B4-BE49-F238E27FC236}">
                <a16:creationId xmlns:a16="http://schemas.microsoft.com/office/drawing/2014/main" id="{A0C5E182-8219-4F2A-B620-451FB15A5746}"/>
              </a:ext>
            </a:extLst>
          </p:cNvPr>
          <p:cNvSpPr>
            <a:spLocks noGrp="1"/>
          </p:cNvSpPr>
          <p:nvPr>
            <p:ph type="title"/>
          </p:nvPr>
        </p:nvSpPr>
        <p:spPr>
          <a:xfrm>
            <a:off x="864030" y="663879"/>
            <a:ext cx="10515600" cy="1152564"/>
          </a:xfrm>
        </p:spPr>
        <p:txBody>
          <a:bodyPr>
            <a:normAutofit fontScale="90000"/>
          </a:bodyPr>
          <a:lstStyle/>
          <a:p>
            <a:r>
              <a:rPr lang="en-US" dirty="0"/>
              <a:t>Integrating Start-Ups Into Your Research Franchise</a:t>
            </a:r>
            <a:br>
              <a:rPr lang="en-US" dirty="0"/>
            </a:br>
            <a:r>
              <a:rPr lang="en-US" sz="2800" dirty="0"/>
              <a:t>Some Real-World Examples – Start-Ups in Corporate Access Trips</a:t>
            </a:r>
            <a:endParaRPr lang="en-US" sz="2000"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3">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4">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31</a:t>
            </a:fld>
            <a:endParaRPr lang="en-US" dirty="0"/>
          </a:p>
        </p:txBody>
      </p:sp>
      <p:pic>
        <p:nvPicPr>
          <p:cNvPr id="8" name="Picture 7" descr="A screenshot of a schedule&#10;&#10;Description automatically generated">
            <a:extLst>
              <a:ext uri="{FF2B5EF4-FFF2-40B4-BE49-F238E27FC236}">
                <a16:creationId xmlns:a16="http://schemas.microsoft.com/office/drawing/2014/main" id="{1432CB9C-62AB-FA92-57AC-E142122BC178}"/>
              </a:ext>
            </a:extLst>
          </p:cNvPr>
          <p:cNvPicPr>
            <a:picLocks noChangeAspect="1"/>
          </p:cNvPicPr>
          <p:nvPr/>
        </p:nvPicPr>
        <p:blipFill rotWithShape="1">
          <a:blip r:embed="rId5">
            <a:extLst>
              <a:ext uri="{28A0092B-C50C-407E-A947-70E740481C1C}">
                <a14:useLocalDpi xmlns:a14="http://schemas.microsoft.com/office/drawing/2010/main" val="0"/>
              </a:ext>
            </a:extLst>
          </a:blip>
          <a:srcRect t="29784" r="8565" b="320"/>
          <a:stretch/>
        </p:blipFill>
        <p:spPr>
          <a:xfrm>
            <a:off x="3076177" y="1776014"/>
            <a:ext cx="6039646" cy="4945461"/>
          </a:xfrm>
          <a:prstGeom prst="rect">
            <a:avLst/>
          </a:prstGeom>
        </p:spPr>
      </p:pic>
    </p:spTree>
    <p:extLst>
      <p:ext uri="{BB962C8B-B14F-4D97-AF65-F5344CB8AC3E}">
        <p14:creationId xmlns:p14="http://schemas.microsoft.com/office/powerpoint/2010/main" val="1289785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14FE012B-E272-87E0-4638-4D027C1663BE}"/>
              </a:ext>
            </a:extLst>
          </p:cNvPr>
          <p:cNvSpPr txBox="1">
            <a:spLocks/>
          </p:cNvSpPr>
          <p:nvPr/>
        </p:nvSpPr>
        <p:spPr>
          <a:xfrm>
            <a:off x="864029" y="1762658"/>
            <a:ext cx="10515600" cy="4411129"/>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600"/>
              </a:spcBef>
              <a:spcAft>
                <a:spcPts val="1200"/>
              </a:spcAft>
              <a:buFont typeface="Wingdings" panose="05000000000000000000" pitchFamily="2" charset="2"/>
              <a:buChar char="ü"/>
            </a:pPr>
            <a:endParaRPr lang="en-US" sz="2000" dirty="0"/>
          </a:p>
        </p:txBody>
      </p:sp>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64030" y="1684214"/>
            <a:ext cx="10515600" cy="4854698"/>
          </a:xfrm>
        </p:spPr>
        <p:txBody>
          <a:bodyPr>
            <a:noAutofit/>
          </a:bodyPr>
          <a:lstStyle/>
          <a:p>
            <a:pPr marL="0" indent="0" algn="l">
              <a:buNone/>
            </a:pPr>
            <a:endParaRPr lang="en-US" sz="1800" dirty="0"/>
          </a:p>
          <a:p>
            <a:pPr marL="0" indent="0">
              <a:buNone/>
            </a:pPr>
            <a:r>
              <a:rPr lang="en-US" sz="1800" b="1" dirty="0"/>
              <a:t>Aligns your franchise with the growing Buyside interest in Start-Ups and Private companies</a:t>
            </a:r>
          </a:p>
          <a:p>
            <a:pPr marL="0" indent="0">
              <a:buNone/>
            </a:pPr>
            <a:endParaRPr lang="en-US" sz="1800" b="1" dirty="0"/>
          </a:p>
          <a:p>
            <a:pPr marL="342900" indent="-342900" algn="l">
              <a:buFont typeface="+mj-lt"/>
              <a:buAutoNum type="arabicPeriod"/>
            </a:pPr>
            <a:r>
              <a:rPr lang="en-US" sz="1800" dirty="0"/>
              <a:t>Helps you identify potential disruptive trends in your sector</a:t>
            </a:r>
          </a:p>
          <a:p>
            <a:pPr marL="342900" indent="-342900" algn="l">
              <a:buFont typeface="+mj-lt"/>
              <a:buAutoNum type="arabicPeriod"/>
            </a:pPr>
            <a:endParaRPr lang="en-US" sz="1800" dirty="0"/>
          </a:p>
          <a:p>
            <a:pPr marL="342900" indent="-342900" algn="l">
              <a:buFont typeface="+mj-lt"/>
              <a:buAutoNum type="arabicPeriod"/>
            </a:pPr>
            <a:r>
              <a:rPr lang="en-US" sz="1800" dirty="0"/>
              <a:t>Offers opportunities for additional Research content and Touchpoints (Client Calls, Conferences, Industry notes)</a:t>
            </a:r>
          </a:p>
          <a:p>
            <a:pPr marL="342900" indent="-342900">
              <a:buFont typeface="+mj-lt"/>
              <a:buAutoNum type="arabicPeriod"/>
            </a:pPr>
            <a:r>
              <a:rPr lang="en-US" sz="1800" dirty="0"/>
              <a:t>Exposes you to a new group of investors – Venture Capitalists </a:t>
            </a:r>
          </a:p>
          <a:p>
            <a:pPr marL="342900" indent="-342900" algn="l">
              <a:buFont typeface="+mj-lt"/>
              <a:buAutoNum type="arabicPeriod"/>
            </a:pPr>
            <a:endParaRPr lang="en-US" sz="1800" dirty="0"/>
          </a:p>
          <a:p>
            <a:pPr marL="342900" indent="-342900">
              <a:buFont typeface="+mj-lt"/>
              <a:buAutoNum type="arabicPeriod"/>
            </a:pPr>
            <a:r>
              <a:rPr lang="en-US" sz="1800" dirty="0"/>
              <a:t>Makes you look smarter to clients, corporates, business partners (Sales, Banking)</a:t>
            </a:r>
          </a:p>
          <a:p>
            <a:pPr marL="342900" indent="-342900">
              <a:buFont typeface="+mj-lt"/>
              <a:buAutoNum type="arabicPeriod"/>
            </a:pPr>
            <a:endParaRPr lang="en-US" sz="1800" dirty="0"/>
          </a:p>
          <a:p>
            <a:pPr marL="0" indent="0" algn="ctr">
              <a:buNone/>
            </a:pPr>
            <a:r>
              <a:rPr lang="en-US" sz="2400" dirty="0"/>
              <a:t>THIS IS THE REPEAT SLIDE </a:t>
            </a:r>
          </a:p>
          <a:p>
            <a:pPr marL="342900" indent="-342900">
              <a:buFont typeface="+mj-lt"/>
              <a:buAutoNum type="arabicPeriod"/>
            </a:pPr>
            <a:endParaRPr lang="en-US" sz="1800" dirty="0"/>
          </a:p>
          <a:p>
            <a:pPr marL="342900" indent="-342900">
              <a:buFont typeface="+mj-lt"/>
              <a:buAutoNum type="arabicPeriod"/>
            </a:pPr>
            <a:endParaRPr lang="en-US" sz="1800" dirty="0"/>
          </a:p>
          <a:p>
            <a:pPr algn="l"/>
            <a:endParaRPr lang="en-US" sz="1800"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3">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4">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32</a:t>
            </a:fld>
            <a:endParaRPr lang="en-US" dirty="0"/>
          </a:p>
        </p:txBody>
      </p:sp>
      <p:sp>
        <p:nvSpPr>
          <p:cNvPr id="6" name="Title 1">
            <a:extLst>
              <a:ext uri="{FF2B5EF4-FFF2-40B4-BE49-F238E27FC236}">
                <a16:creationId xmlns:a16="http://schemas.microsoft.com/office/drawing/2014/main" id="{DBB3529F-3444-C8DC-F864-7E6BE5D1432F}"/>
              </a:ext>
            </a:extLst>
          </p:cNvPr>
          <p:cNvSpPr txBox="1">
            <a:spLocks/>
          </p:cNvSpPr>
          <p:nvPr/>
        </p:nvSpPr>
        <p:spPr>
          <a:xfrm>
            <a:off x="812370" y="504172"/>
            <a:ext cx="10515600" cy="129483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dirty="0"/>
              <a:t>Integrating Start-Ups Into Your Research Franchise</a:t>
            </a:r>
            <a:br>
              <a:rPr lang="en-US" dirty="0"/>
            </a:br>
            <a:r>
              <a:rPr lang="en-US" sz="2800" dirty="0"/>
              <a:t>Wrap-Up……</a:t>
            </a:r>
            <a:r>
              <a:rPr lang="en-US" dirty="0"/>
              <a:t> </a:t>
            </a:r>
            <a:r>
              <a:rPr lang="en-US" sz="2800" dirty="0"/>
              <a:t>How Start-ups Can Enhance Your Research Franchise</a:t>
            </a:r>
          </a:p>
        </p:txBody>
      </p:sp>
    </p:spTree>
    <p:extLst>
      <p:ext uri="{BB962C8B-B14F-4D97-AF65-F5344CB8AC3E}">
        <p14:creationId xmlns:p14="http://schemas.microsoft.com/office/powerpoint/2010/main" val="2267088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64030" y="1799007"/>
            <a:ext cx="10515600" cy="4854698"/>
          </a:xfrm>
        </p:spPr>
        <p:txBody>
          <a:bodyPr>
            <a:noAutofit/>
          </a:bodyPr>
          <a:lstStyle/>
          <a:p>
            <a:pPr marL="0" indent="0" algn="ctr">
              <a:buNone/>
            </a:pPr>
            <a:endParaRPr lang="en-US" sz="3600" dirty="0"/>
          </a:p>
          <a:p>
            <a:pPr marL="0" indent="0" algn="ctr">
              <a:buNone/>
            </a:pPr>
            <a:endParaRPr lang="en-US" sz="3600" dirty="0"/>
          </a:p>
          <a:p>
            <a:pPr marL="0" indent="0" algn="ctr">
              <a:buNone/>
            </a:pPr>
            <a:r>
              <a:rPr lang="en-US" sz="2400" dirty="0"/>
              <a:t>Wrap-Up/Q&amp;A</a:t>
            </a:r>
          </a:p>
          <a:p>
            <a:pPr algn="l"/>
            <a:endParaRPr lang="en-US" sz="1800"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3">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4">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33</a:t>
            </a:fld>
            <a:endParaRPr lang="en-US" dirty="0"/>
          </a:p>
        </p:txBody>
      </p:sp>
      <p:sp>
        <p:nvSpPr>
          <p:cNvPr id="6" name="Title 1">
            <a:extLst>
              <a:ext uri="{FF2B5EF4-FFF2-40B4-BE49-F238E27FC236}">
                <a16:creationId xmlns:a16="http://schemas.microsoft.com/office/drawing/2014/main" id="{DBB3529F-3444-C8DC-F864-7E6BE5D1432F}"/>
              </a:ext>
            </a:extLst>
          </p:cNvPr>
          <p:cNvSpPr txBox="1">
            <a:spLocks/>
          </p:cNvSpPr>
          <p:nvPr/>
        </p:nvSpPr>
        <p:spPr>
          <a:xfrm>
            <a:off x="812370" y="504172"/>
            <a:ext cx="10515600" cy="129483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dirty="0"/>
              <a:t>Integrating Start-Ups Into Your Research Franchise</a:t>
            </a:r>
            <a:br>
              <a:rPr lang="en-US" dirty="0"/>
            </a:br>
            <a:endParaRPr lang="en-US" sz="2700" dirty="0">
              <a:latin typeface="+mn-lt"/>
            </a:endParaRPr>
          </a:p>
        </p:txBody>
      </p:sp>
    </p:spTree>
    <p:extLst>
      <p:ext uri="{BB962C8B-B14F-4D97-AF65-F5344CB8AC3E}">
        <p14:creationId xmlns:p14="http://schemas.microsoft.com/office/powerpoint/2010/main" val="122658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C0F24-81DA-4FD6-AC4B-582D882BF41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42BE285-41B3-3812-1DDF-D638EBDD2C01}"/>
              </a:ext>
            </a:extLst>
          </p:cNvPr>
          <p:cNvSpPr>
            <a:spLocks noGrp="1"/>
          </p:cNvSpPr>
          <p:nvPr>
            <p:ph idx="1"/>
          </p:nvPr>
        </p:nvSpPr>
        <p:spPr>
          <a:xfrm>
            <a:off x="864030" y="1799007"/>
            <a:ext cx="10515600" cy="4854698"/>
          </a:xfrm>
        </p:spPr>
        <p:txBody>
          <a:bodyPr>
            <a:noAutofit/>
          </a:bodyPr>
          <a:lstStyle/>
          <a:p>
            <a:pPr marL="0" indent="0" algn="ctr">
              <a:buNone/>
            </a:pPr>
            <a:endParaRPr lang="en-US" sz="3600" dirty="0"/>
          </a:p>
          <a:p>
            <a:pPr marL="0" indent="0" algn="ctr">
              <a:buNone/>
            </a:pPr>
            <a:endParaRPr lang="en-US" sz="3600" dirty="0"/>
          </a:p>
          <a:p>
            <a:pPr marL="0" indent="0" algn="ctr">
              <a:buNone/>
            </a:pPr>
            <a:r>
              <a:rPr lang="en-US" sz="2400" dirty="0"/>
              <a:t>Appendix</a:t>
            </a:r>
          </a:p>
          <a:p>
            <a:pPr algn="l"/>
            <a:endParaRPr lang="en-US" sz="1800" dirty="0"/>
          </a:p>
        </p:txBody>
      </p:sp>
      <p:grpSp>
        <p:nvGrpSpPr>
          <p:cNvPr id="4" name="Group 3">
            <a:extLst>
              <a:ext uri="{FF2B5EF4-FFF2-40B4-BE49-F238E27FC236}">
                <a16:creationId xmlns:a16="http://schemas.microsoft.com/office/drawing/2014/main" id="{5EF981EB-5308-D34D-E91D-13B9552AB063}"/>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65E34EEB-DDA3-DC2A-4017-7AD21FE66D6D}"/>
                </a:ext>
              </a:extLst>
            </p:cNvPr>
            <p:cNvPicPr>
              <a:picLocks noChangeArrowheads="1"/>
            </p:cNvPicPr>
            <p:nvPr/>
          </p:nvPicPr>
          <p:blipFill>
            <a:blip r:embed="rId3">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C220253D-0F0E-79C3-BC3A-7A96E344B10A}"/>
                </a:ext>
              </a:extLst>
            </p:cNvPr>
            <p:cNvPicPr>
              <a:picLocks noChangeArrowheads="1"/>
            </p:cNvPicPr>
            <p:nvPr/>
          </p:nvPicPr>
          <p:blipFill>
            <a:blip r:embed="rId4">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3DC4A0D-92F5-6769-8F58-0AC05B1ED035}"/>
              </a:ext>
            </a:extLst>
          </p:cNvPr>
          <p:cNvSpPr>
            <a:spLocks noGrp="1"/>
          </p:cNvSpPr>
          <p:nvPr>
            <p:ph type="sldNum" sz="quarter" idx="12"/>
          </p:nvPr>
        </p:nvSpPr>
        <p:spPr/>
        <p:txBody>
          <a:bodyPr/>
          <a:lstStyle/>
          <a:p>
            <a:fld id="{CDFBFB7E-B2E8-4C32-956F-343D552E376C}" type="slidenum">
              <a:rPr lang="en-US" smtClean="0"/>
              <a:t>34</a:t>
            </a:fld>
            <a:endParaRPr lang="en-US" dirty="0"/>
          </a:p>
        </p:txBody>
      </p:sp>
      <p:sp>
        <p:nvSpPr>
          <p:cNvPr id="6" name="Title 1">
            <a:extLst>
              <a:ext uri="{FF2B5EF4-FFF2-40B4-BE49-F238E27FC236}">
                <a16:creationId xmlns:a16="http://schemas.microsoft.com/office/drawing/2014/main" id="{7CC36836-13F1-5C20-F1C9-59095F5F2E6C}"/>
              </a:ext>
            </a:extLst>
          </p:cNvPr>
          <p:cNvSpPr txBox="1">
            <a:spLocks/>
          </p:cNvSpPr>
          <p:nvPr/>
        </p:nvSpPr>
        <p:spPr>
          <a:xfrm>
            <a:off x="812370" y="504172"/>
            <a:ext cx="10515600" cy="129483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en-US" dirty="0"/>
              <a:t>Integrating Start-Ups Into Your Research Franchise</a:t>
            </a:r>
            <a:br>
              <a:rPr lang="en-US" dirty="0"/>
            </a:br>
            <a:endParaRPr lang="en-US" sz="2700" dirty="0">
              <a:latin typeface="+mn-lt"/>
            </a:endParaRPr>
          </a:p>
        </p:txBody>
      </p:sp>
    </p:spTree>
    <p:extLst>
      <p:ext uri="{BB962C8B-B14F-4D97-AF65-F5344CB8AC3E}">
        <p14:creationId xmlns:p14="http://schemas.microsoft.com/office/powerpoint/2010/main" val="394171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6F0951B-0B8A-6AD8-297D-1E5F27B5699B}"/>
              </a:ext>
            </a:extLst>
          </p:cNvPr>
          <p:cNvPicPr>
            <a:picLocks noGrp="1" noChangeAspect="1"/>
          </p:cNvPicPr>
          <p:nvPr>
            <p:ph idx="1"/>
          </p:nvPr>
        </p:nvPicPr>
        <p:blipFill>
          <a:blip r:embed="rId2"/>
          <a:stretch>
            <a:fillRect/>
          </a:stretch>
        </p:blipFill>
        <p:spPr>
          <a:xfrm>
            <a:off x="4258848" y="1935877"/>
            <a:ext cx="4033381" cy="4231201"/>
          </a:xfrm>
          <a:prstGeom prst="rect">
            <a:avLst/>
          </a:prstGeom>
        </p:spPr>
      </p:pic>
      <p:sp>
        <p:nvSpPr>
          <p:cNvPr id="4" name="Slide Number Placeholder 3">
            <a:extLst>
              <a:ext uri="{FF2B5EF4-FFF2-40B4-BE49-F238E27FC236}">
                <a16:creationId xmlns:a16="http://schemas.microsoft.com/office/drawing/2014/main" id="{9FC4B9FF-276A-0804-478E-69B744851C40}"/>
              </a:ext>
            </a:extLst>
          </p:cNvPr>
          <p:cNvSpPr>
            <a:spLocks noGrp="1"/>
          </p:cNvSpPr>
          <p:nvPr>
            <p:ph type="sldNum" sz="quarter" idx="12"/>
          </p:nvPr>
        </p:nvSpPr>
        <p:spPr/>
        <p:txBody>
          <a:bodyPr/>
          <a:lstStyle/>
          <a:p>
            <a:fld id="{CDFBFB7E-B2E8-4C32-956F-343D552E376C}" type="slidenum">
              <a:rPr lang="en-US" smtClean="0"/>
              <a:t>4</a:t>
            </a:fld>
            <a:endParaRPr lang="en-US" dirty="0"/>
          </a:p>
        </p:txBody>
      </p:sp>
      <p:sp>
        <p:nvSpPr>
          <p:cNvPr id="5" name="Flowchart: Connector 4">
            <a:extLst>
              <a:ext uri="{FF2B5EF4-FFF2-40B4-BE49-F238E27FC236}">
                <a16:creationId xmlns:a16="http://schemas.microsoft.com/office/drawing/2014/main" id="{B6F5A5E4-3243-33CF-B2E6-6072901C7B3B}"/>
              </a:ext>
            </a:extLst>
          </p:cNvPr>
          <p:cNvSpPr/>
          <p:nvPr/>
        </p:nvSpPr>
        <p:spPr>
          <a:xfrm>
            <a:off x="1915658" y="3173774"/>
            <a:ext cx="2725237" cy="2843409"/>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7" name="Picture 6">
            <a:extLst>
              <a:ext uri="{FF2B5EF4-FFF2-40B4-BE49-F238E27FC236}">
                <a16:creationId xmlns:a16="http://schemas.microsoft.com/office/drawing/2014/main" id="{94D97F90-E021-D9B4-9E6B-1D0B380A1977}"/>
              </a:ext>
            </a:extLst>
          </p:cNvPr>
          <p:cNvPicPr>
            <a:picLocks noChangeAspect="1"/>
          </p:cNvPicPr>
          <p:nvPr/>
        </p:nvPicPr>
        <p:blipFill>
          <a:blip r:embed="rId3"/>
          <a:stretch>
            <a:fillRect/>
          </a:stretch>
        </p:blipFill>
        <p:spPr>
          <a:xfrm>
            <a:off x="7813226" y="3052386"/>
            <a:ext cx="3018637" cy="3229417"/>
          </a:xfrm>
          <a:prstGeom prst="rect">
            <a:avLst/>
          </a:prstGeom>
        </p:spPr>
      </p:pic>
      <p:sp>
        <p:nvSpPr>
          <p:cNvPr id="12" name="TextBox 11">
            <a:extLst>
              <a:ext uri="{FF2B5EF4-FFF2-40B4-BE49-F238E27FC236}">
                <a16:creationId xmlns:a16="http://schemas.microsoft.com/office/drawing/2014/main" id="{96C59937-F643-571D-9537-389747B729D1}"/>
              </a:ext>
            </a:extLst>
          </p:cNvPr>
          <p:cNvSpPr txBox="1"/>
          <p:nvPr/>
        </p:nvSpPr>
        <p:spPr>
          <a:xfrm>
            <a:off x="4985358" y="2657607"/>
            <a:ext cx="2693097" cy="2954655"/>
          </a:xfrm>
          <a:prstGeom prst="rect">
            <a:avLst/>
          </a:prstGeom>
          <a:noFill/>
        </p:spPr>
        <p:txBody>
          <a:bodyPr wrap="square" rtlCol="0">
            <a:spAutoFit/>
          </a:bodyPr>
          <a:lstStyle/>
          <a:p>
            <a:pPr algn="ctr"/>
            <a:r>
              <a:rPr lang="en-US" b="1" dirty="0"/>
              <a:t>Institutional Equity Firms</a:t>
            </a:r>
          </a:p>
          <a:p>
            <a:pPr algn="ctr"/>
            <a:r>
              <a:rPr lang="en-US" sz="1200" dirty="0"/>
              <a:t>Mutual Funds 7,222</a:t>
            </a:r>
          </a:p>
          <a:p>
            <a:pPr algn="ctr"/>
            <a:r>
              <a:rPr lang="en-US" sz="1200" dirty="0"/>
              <a:t>Hedge Funds 3,872</a:t>
            </a:r>
          </a:p>
          <a:p>
            <a:pPr algn="ctr"/>
            <a:r>
              <a:rPr lang="en-US" sz="1200" dirty="0"/>
              <a:t>Mkt Cap $55,000bns</a:t>
            </a:r>
          </a:p>
          <a:p>
            <a:r>
              <a:rPr lang="en-US" sz="1200" dirty="0"/>
              <a:t>	</a:t>
            </a:r>
          </a:p>
          <a:p>
            <a:pPr algn="ctr"/>
            <a:r>
              <a:rPr lang="en-US" sz="1200" b="1" u="sng" dirty="0"/>
              <a:t>Type</a:t>
            </a:r>
          </a:p>
          <a:p>
            <a:pPr marL="742950" lvl="1" indent="-285750">
              <a:buFont typeface="Arial" panose="020B0604020202020204" pitchFamily="34" charset="0"/>
              <a:buChar char="•"/>
            </a:pPr>
            <a:r>
              <a:rPr lang="en-US" sz="1200" dirty="0"/>
              <a:t>Endowments</a:t>
            </a:r>
          </a:p>
          <a:p>
            <a:pPr marL="742950" lvl="1" indent="-285750">
              <a:buFont typeface="Arial" panose="020B0604020202020204" pitchFamily="34" charset="0"/>
              <a:buChar char="•"/>
              <a:defRPr/>
            </a:pPr>
            <a:r>
              <a:rPr lang="en-US" sz="1200" dirty="0"/>
              <a:t>Family Offices</a:t>
            </a:r>
          </a:p>
          <a:p>
            <a:pPr marL="742950" lvl="1" indent="-285750">
              <a:buFont typeface="Arial" panose="020B0604020202020204" pitchFamily="34" charset="0"/>
              <a:buChar char="•"/>
              <a:defRPr/>
            </a:pPr>
            <a:r>
              <a:rPr lang="en-US" sz="1200" dirty="0"/>
              <a:t>HNWIs</a:t>
            </a:r>
          </a:p>
          <a:p>
            <a:pPr marL="742950" lvl="1" indent="-285750">
              <a:buFont typeface="Arial" panose="020B0604020202020204" pitchFamily="34" charset="0"/>
              <a:buChar char="•"/>
              <a:defRPr/>
            </a:pPr>
            <a:r>
              <a:rPr lang="en-US" sz="1200" dirty="0"/>
              <a:t>Insurance Companies</a:t>
            </a:r>
          </a:p>
          <a:p>
            <a:pPr marL="742950" lvl="1" indent="-285750">
              <a:buFont typeface="Arial" panose="020B0604020202020204" pitchFamily="34" charset="0"/>
              <a:buChar char="•"/>
            </a:pPr>
            <a:r>
              <a:rPr lang="en-US" sz="1200" dirty="0"/>
              <a:t>Pension Funds</a:t>
            </a:r>
          </a:p>
          <a:p>
            <a:pPr marL="742950" lvl="1" indent="-285750">
              <a:buFont typeface="Arial" panose="020B0604020202020204" pitchFamily="34" charset="0"/>
              <a:buChar char="•"/>
            </a:pPr>
            <a:r>
              <a:rPr lang="en-US" sz="1200" dirty="0"/>
              <a:t>Retail Investors</a:t>
            </a:r>
          </a:p>
          <a:p>
            <a:pPr algn="ctr"/>
            <a:endParaRPr lang="en-US" sz="1800" dirty="0"/>
          </a:p>
          <a:p>
            <a:pPr algn="ctr"/>
            <a:endParaRPr lang="en-US" b="1" dirty="0"/>
          </a:p>
        </p:txBody>
      </p:sp>
      <p:sp>
        <p:nvSpPr>
          <p:cNvPr id="15" name="TextBox 14">
            <a:extLst>
              <a:ext uri="{FF2B5EF4-FFF2-40B4-BE49-F238E27FC236}">
                <a16:creationId xmlns:a16="http://schemas.microsoft.com/office/drawing/2014/main" id="{C0CDB904-0DF0-362F-3CEF-F289CAC66CCA}"/>
              </a:ext>
            </a:extLst>
          </p:cNvPr>
          <p:cNvSpPr txBox="1"/>
          <p:nvPr/>
        </p:nvSpPr>
        <p:spPr>
          <a:xfrm>
            <a:off x="337512" y="3496012"/>
            <a:ext cx="6006517" cy="2769989"/>
          </a:xfrm>
          <a:prstGeom prst="rect">
            <a:avLst/>
          </a:prstGeom>
          <a:noFill/>
        </p:spPr>
        <p:txBody>
          <a:bodyPr wrap="square">
            <a:spAutoFit/>
          </a:bodyPr>
          <a:lstStyle/>
          <a:p>
            <a:pPr algn="ctr"/>
            <a:r>
              <a:rPr lang="en-US" b="1" dirty="0"/>
              <a:t>Venture Capital Funds</a:t>
            </a:r>
          </a:p>
          <a:p>
            <a:pPr algn="ctr"/>
            <a:r>
              <a:rPr lang="en-US" sz="1200" dirty="0"/>
              <a:t>Funds 3,417</a:t>
            </a:r>
          </a:p>
          <a:p>
            <a:pPr algn="ctr"/>
            <a:r>
              <a:rPr lang="en-US" sz="1200" dirty="0"/>
              <a:t>AUM $1,212bns</a:t>
            </a:r>
          </a:p>
          <a:p>
            <a:pPr algn="ctr"/>
            <a:endParaRPr lang="en-US" sz="1200" dirty="0"/>
          </a:p>
          <a:p>
            <a:pPr algn="ctr"/>
            <a:r>
              <a:rPr lang="en-US" sz="1200" b="1" u="sng" dirty="0"/>
              <a:t>Type</a:t>
            </a:r>
          </a:p>
          <a:p>
            <a:pPr marL="2571750" lvl="5" indent="-285750">
              <a:buFont typeface="Arial" panose="020B0604020202020204" pitchFamily="34" charset="0"/>
              <a:buChar char="•"/>
            </a:pPr>
            <a:r>
              <a:rPr lang="en-US" sz="1200" dirty="0"/>
              <a:t>Endowments</a:t>
            </a:r>
          </a:p>
          <a:p>
            <a:pPr marL="2571750" lvl="5" indent="-285750">
              <a:buFont typeface="Arial" panose="020B0604020202020204" pitchFamily="34" charset="0"/>
              <a:buChar char="•"/>
              <a:defRPr/>
            </a:pPr>
            <a:r>
              <a:rPr lang="en-US" sz="1200" dirty="0"/>
              <a:t>Cross Over Funds</a:t>
            </a:r>
          </a:p>
          <a:p>
            <a:pPr marL="2571750" lvl="5" indent="-285750">
              <a:buFont typeface="Arial" panose="020B0604020202020204" pitchFamily="34" charset="0"/>
              <a:buChar char="•"/>
              <a:defRPr/>
            </a:pPr>
            <a:r>
              <a:rPr lang="en-US" sz="1200" dirty="0"/>
              <a:t>Family Offices</a:t>
            </a:r>
          </a:p>
          <a:p>
            <a:pPr marL="2571750" lvl="5" indent="-285750">
              <a:buFont typeface="Arial" panose="020B0604020202020204" pitchFamily="34" charset="0"/>
              <a:buChar char="•"/>
              <a:defRPr/>
            </a:pPr>
            <a:r>
              <a:rPr lang="en-US" sz="1200" dirty="0"/>
              <a:t>HNWIs</a:t>
            </a:r>
          </a:p>
          <a:p>
            <a:pPr marL="2571750" lvl="5" indent="-285750">
              <a:buFont typeface="Arial" panose="020B0604020202020204" pitchFamily="34" charset="0"/>
              <a:buChar char="•"/>
              <a:defRPr/>
            </a:pPr>
            <a:r>
              <a:rPr lang="en-US" sz="1200" dirty="0"/>
              <a:t>Mutual Funds</a:t>
            </a:r>
          </a:p>
          <a:p>
            <a:pPr marL="2571750" lvl="5" indent="-285750">
              <a:buFont typeface="Arial" panose="020B0604020202020204" pitchFamily="34" charset="0"/>
              <a:buChar char="•"/>
            </a:pPr>
            <a:r>
              <a:rPr lang="en-US" sz="1200" dirty="0"/>
              <a:t>Pension Funds</a:t>
            </a:r>
          </a:p>
          <a:p>
            <a:pPr algn="ctr"/>
            <a:endParaRPr lang="en-US" sz="1800" dirty="0"/>
          </a:p>
          <a:p>
            <a:pPr algn="ctr"/>
            <a:endParaRPr lang="en-US" sz="1800" dirty="0"/>
          </a:p>
        </p:txBody>
      </p:sp>
      <p:sp>
        <p:nvSpPr>
          <p:cNvPr id="17" name="TextBox 16">
            <a:extLst>
              <a:ext uri="{FF2B5EF4-FFF2-40B4-BE49-F238E27FC236}">
                <a16:creationId xmlns:a16="http://schemas.microsoft.com/office/drawing/2014/main" id="{D1614C20-ED45-D718-BDA7-6DD57EC3B659}"/>
              </a:ext>
            </a:extLst>
          </p:cNvPr>
          <p:cNvSpPr txBox="1"/>
          <p:nvPr/>
        </p:nvSpPr>
        <p:spPr>
          <a:xfrm>
            <a:off x="6275538" y="3455981"/>
            <a:ext cx="6150278" cy="3046988"/>
          </a:xfrm>
          <a:prstGeom prst="rect">
            <a:avLst/>
          </a:prstGeom>
          <a:noFill/>
        </p:spPr>
        <p:txBody>
          <a:bodyPr wrap="square">
            <a:spAutoFit/>
          </a:bodyPr>
          <a:lstStyle/>
          <a:p>
            <a:pPr algn="ctr"/>
            <a:r>
              <a:rPr lang="en-US" b="1" dirty="0"/>
              <a:t>Private Equity Firms</a:t>
            </a:r>
            <a:endParaRPr lang="en-US" dirty="0"/>
          </a:p>
          <a:p>
            <a:pPr algn="ctr"/>
            <a:r>
              <a:rPr lang="en-US" sz="1200" dirty="0"/>
              <a:t>Firms 4,500</a:t>
            </a:r>
          </a:p>
          <a:p>
            <a:pPr algn="ctr"/>
            <a:r>
              <a:rPr lang="en-US" sz="1200" dirty="0"/>
              <a:t>AUM $6,300bns</a:t>
            </a:r>
          </a:p>
          <a:p>
            <a:pPr algn="ctr"/>
            <a:endParaRPr lang="en-US" sz="1200" dirty="0"/>
          </a:p>
          <a:p>
            <a:pPr algn="ctr"/>
            <a:r>
              <a:rPr lang="en-US" sz="1200" b="1" u="sng" dirty="0"/>
              <a:t>Type</a:t>
            </a:r>
          </a:p>
          <a:p>
            <a:pPr marL="2571750" lvl="5" indent="-285750">
              <a:buFont typeface="Arial" panose="020B0604020202020204" pitchFamily="34" charset="0"/>
              <a:buChar char="•"/>
            </a:pPr>
            <a:r>
              <a:rPr lang="en-US" sz="1200" dirty="0"/>
              <a:t>Endowments</a:t>
            </a:r>
          </a:p>
          <a:p>
            <a:pPr marL="2571750" lvl="5" indent="-285750">
              <a:buFont typeface="Arial" panose="020B0604020202020204" pitchFamily="34" charset="0"/>
              <a:buChar char="•"/>
              <a:defRPr/>
            </a:pPr>
            <a:r>
              <a:rPr lang="en-US" sz="1200" dirty="0"/>
              <a:t>Family Offices</a:t>
            </a:r>
          </a:p>
          <a:p>
            <a:pPr marL="2571750" lvl="5" indent="-285750">
              <a:buFont typeface="Arial" panose="020B0604020202020204" pitchFamily="34" charset="0"/>
              <a:buChar char="•"/>
              <a:defRPr/>
            </a:pPr>
            <a:r>
              <a:rPr lang="en-US" sz="1200" dirty="0"/>
              <a:t>HNWIs</a:t>
            </a:r>
          </a:p>
          <a:p>
            <a:pPr marL="2571750" lvl="5" indent="-285750">
              <a:buFont typeface="Arial" panose="020B0604020202020204" pitchFamily="34" charset="0"/>
              <a:buChar char="•"/>
              <a:defRPr/>
            </a:pPr>
            <a:r>
              <a:rPr lang="en-US" sz="1200" dirty="0"/>
              <a:t>Insurance Companies</a:t>
            </a:r>
          </a:p>
          <a:p>
            <a:pPr marL="2571750" lvl="5" indent="-285750">
              <a:buFont typeface="Arial" panose="020B0604020202020204" pitchFamily="34" charset="0"/>
              <a:buChar char="•"/>
              <a:defRPr/>
            </a:pPr>
            <a:r>
              <a:rPr lang="en-US" sz="1200" dirty="0"/>
              <a:t>Mutual Funds</a:t>
            </a:r>
          </a:p>
          <a:p>
            <a:pPr marL="2571750" lvl="5" indent="-285750">
              <a:buFont typeface="Arial" panose="020B0604020202020204" pitchFamily="34" charset="0"/>
              <a:buChar char="•"/>
              <a:defRPr/>
            </a:pPr>
            <a:r>
              <a:rPr lang="en-US" sz="1200" dirty="0"/>
              <a:t>Hedge Funds</a:t>
            </a:r>
          </a:p>
          <a:p>
            <a:pPr marL="2571750" lvl="5" indent="-285750">
              <a:buFont typeface="Arial" panose="020B0604020202020204" pitchFamily="34" charset="0"/>
              <a:buChar char="•"/>
            </a:pPr>
            <a:r>
              <a:rPr lang="en-US" sz="1200" dirty="0"/>
              <a:t>Pension Funds</a:t>
            </a:r>
          </a:p>
          <a:p>
            <a:pPr marL="2571750" lvl="5" indent="-285750">
              <a:buFont typeface="Arial" panose="020B0604020202020204" pitchFamily="34" charset="0"/>
              <a:buChar char="•"/>
            </a:pPr>
            <a:r>
              <a:rPr lang="en-US" sz="1200" dirty="0"/>
              <a:t>Retail Investors</a:t>
            </a:r>
          </a:p>
          <a:p>
            <a:pPr algn="ctr"/>
            <a:endParaRPr lang="en-US" sz="1200" b="1" u="sng" dirty="0"/>
          </a:p>
          <a:p>
            <a:pPr algn="ctr"/>
            <a:endParaRPr lang="en-US" sz="1800" dirty="0"/>
          </a:p>
        </p:txBody>
      </p:sp>
      <p:sp>
        <p:nvSpPr>
          <p:cNvPr id="19" name="TextBox 18">
            <a:extLst>
              <a:ext uri="{FF2B5EF4-FFF2-40B4-BE49-F238E27FC236}">
                <a16:creationId xmlns:a16="http://schemas.microsoft.com/office/drawing/2014/main" id="{F2CA7178-4D81-0EC0-6EFD-CB529E4B361D}"/>
              </a:ext>
            </a:extLst>
          </p:cNvPr>
          <p:cNvSpPr txBox="1"/>
          <p:nvPr/>
        </p:nvSpPr>
        <p:spPr>
          <a:xfrm>
            <a:off x="60358" y="6617694"/>
            <a:ext cx="8808440" cy="261610"/>
          </a:xfrm>
          <a:prstGeom prst="rect">
            <a:avLst/>
          </a:prstGeom>
          <a:noFill/>
        </p:spPr>
        <p:txBody>
          <a:bodyPr wrap="square" rtlCol="0">
            <a:spAutoFit/>
          </a:bodyPr>
          <a:lstStyle/>
          <a:p>
            <a:r>
              <a:rPr lang="en-US" sz="1100" dirty="0"/>
              <a:t>Source: NVCA – Pitchbook, Fintech Futures &amp; Modor Intelligence, EY, IBISWORLD, Statista, Financial Times, U.S. Data </a:t>
            </a:r>
          </a:p>
        </p:txBody>
      </p:sp>
      <p:grpSp>
        <p:nvGrpSpPr>
          <p:cNvPr id="9" name="Group 8">
            <a:extLst>
              <a:ext uri="{FF2B5EF4-FFF2-40B4-BE49-F238E27FC236}">
                <a16:creationId xmlns:a16="http://schemas.microsoft.com/office/drawing/2014/main" id="{00FE2E0E-45F6-C1C1-0199-8DD75C8BE8FF}"/>
              </a:ext>
            </a:extLst>
          </p:cNvPr>
          <p:cNvGrpSpPr/>
          <p:nvPr/>
        </p:nvGrpSpPr>
        <p:grpSpPr>
          <a:xfrm>
            <a:off x="645285" y="156520"/>
            <a:ext cx="1924487" cy="648468"/>
            <a:chOff x="4763" y="4763"/>
            <a:chExt cx="1752600" cy="590550"/>
          </a:xfrm>
        </p:grpSpPr>
        <p:pic>
          <p:nvPicPr>
            <p:cNvPr id="10" name="Arc 5" descr="Interior Lines Research, LLC">
              <a:extLst>
                <a:ext uri="{FF2B5EF4-FFF2-40B4-BE49-F238E27FC236}">
                  <a16:creationId xmlns:a16="http://schemas.microsoft.com/office/drawing/2014/main" id="{6AC2EA42-43F4-DA7A-07CB-82DCEBA846B0}"/>
                </a:ext>
              </a:extLst>
            </p:cNvPr>
            <p:cNvPicPr>
              <a:picLocks noChangeArrowheads="1"/>
            </p:cNvPicPr>
            <p:nvPr/>
          </p:nvPicPr>
          <p:blipFill>
            <a:blip r:embed="rId4">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1" name="Arc 6" descr="Interior Lines Research, LLC">
              <a:extLst>
                <a:ext uri="{FF2B5EF4-FFF2-40B4-BE49-F238E27FC236}">
                  <a16:creationId xmlns:a16="http://schemas.microsoft.com/office/drawing/2014/main" id="{15D41C52-311B-EB8F-A91B-4130FBCA44EF}"/>
                </a:ext>
              </a:extLst>
            </p:cNvPr>
            <p:cNvPicPr>
              <a:picLocks noChangeArrowheads="1"/>
            </p:cNvPicPr>
            <p:nvPr/>
          </p:nvPicPr>
          <p:blipFill>
            <a:blip r:embed="rId5">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itle 1">
            <a:extLst>
              <a:ext uri="{FF2B5EF4-FFF2-40B4-BE49-F238E27FC236}">
                <a16:creationId xmlns:a16="http://schemas.microsoft.com/office/drawing/2014/main" id="{6054F3AB-CE02-BA5A-FBDF-C64770E4A531}"/>
              </a:ext>
            </a:extLst>
          </p:cNvPr>
          <p:cNvSpPr>
            <a:spLocks noGrp="1"/>
          </p:cNvSpPr>
          <p:nvPr>
            <p:ph type="title"/>
          </p:nvPr>
        </p:nvSpPr>
        <p:spPr>
          <a:xfrm>
            <a:off x="856211" y="664594"/>
            <a:ext cx="10479578" cy="1294835"/>
          </a:xfrm>
        </p:spPr>
        <p:txBody>
          <a:bodyPr>
            <a:normAutofit fontScale="90000"/>
          </a:bodyPr>
          <a:lstStyle/>
          <a:p>
            <a:pPr marL="0" indent="0">
              <a:lnSpc>
                <a:spcPct val="100000"/>
              </a:lnSpc>
              <a:spcBef>
                <a:spcPts val="600"/>
              </a:spcBef>
              <a:buNone/>
            </a:pPr>
            <a:r>
              <a:rPr lang="en-US" dirty="0"/>
              <a:t>Integrating Start-Ups Into Your Research Franchise</a:t>
            </a:r>
            <a:br>
              <a:rPr lang="en-US" dirty="0">
                <a:latin typeface="+mj-lt"/>
              </a:rPr>
            </a:br>
            <a:r>
              <a:rPr lang="en-US" sz="2800" dirty="0"/>
              <a:t>The Increasing Importance of Start-Ups and Privates for the Sellside and Buyside </a:t>
            </a:r>
          </a:p>
        </p:txBody>
      </p:sp>
    </p:spTree>
    <p:extLst>
      <p:ext uri="{BB962C8B-B14F-4D97-AF65-F5344CB8AC3E}">
        <p14:creationId xmlns:p14="http://schemas.microsoft.com/office/powerpoint/2010/main" val="2431285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6F0951B-0B8A-6AD8-297D-1E5F27B5699B}"/>
              </a:ext>
            </a:extLst>
          </p:cNvPr>
          <p:cNvPicPr>
            <a:picLocks noGrp="1" noChangeAspect="1"/>
          </p:cNvPicPr>
          <p:nvPr>
            <p:ph idx="1"/>
          </p:nvPr>
        </p:nvPicPr>
        <p:blipFill>
          <a:blip r:embed="rId2"/>
          <a:stretch>
            <a:fillRect/>
          </a:stretch>
        </p:blipFill>
        <p:spPr>
          <a:xfrm>
            <a:off x="4258848" y="1935877"/>
            <a:ext cx="4033381" cy="4231201"/>
          </a:xfrm>
          <a:prstGeom prst="rect">
            <a:avLst/>
          </a:prstGeom>
        </p:spPr>
      </p:pic>
      <p:sp>
        <p:nvSpPr>
          <p:cNvPr id="4" name="Slide Number Placeholder 3">
            <a:extLst>
              <a:ext uri="{FF2B5EF4-FFF2-40B4-BE49-F238E27FC236}">
                <a16:creationId xmlns:a16="http://schemas.microsoft.com/office/drawing/2014/main" id="{9FC4B9FF-276A-0804-478E-69B744851C40}"/>
              </a:ext>
            </a:extLst>
          </p:cNvPr>
          <p:cNvSpPr>
            <a:spLocks noGrp="1"/>
          </p:cNvSpPr>
          <p:nvPr>
            <p:ph type="sldNum" sz="quarter" idx="12"/>
          </p:nvPr>
        </p:nvSpPr>
        <p:spPr/>
        <p:txBody>
          <a:bodyPr/>
          <a:lstStyle/>
          <a:p>
            <a:fld id="{CDFBFB7E-B2E8-4C32-956F-343D552E376C}" type="slidenum">
              <a:rPr lang="en-US" smtClean="0"/>
              <a:t>5</a:t>
            </a:fld>
            <a:endParaRPr lang="en-US" dirty="0"/>
          </a:p>
        </p:txBody>
      </p:sp>
      <p:sp>
        <p:nvSpPr>
          <p:cNvPr id="5" name="Flowchart: Connector 4">
            <a:extLst>
              <a:ext uri="{FF2B5EF4-FFF2-40B4-BE49-F238E27FC236}">
                <a16:creationId xmlns:a16="http://schemas.microsoft.com/office/drawing/2014/main" id="{B6F5A5E4-3243-33CF-B2E6-6072901C7B3B}"/>
              </a:ext>
            </a:extLst>
          </p:cNvPr>
          <p:cNvSpPr/>
          <p:nvPr/>
        </p:nvSpPr>
        <p:spPr>
          <a:xfrm>
            <a:off x="3481411" y="3086092"/>
            <a:ext cx="2725237" cy="2843409"/>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7" name="Picture 6">
            <a:extLst>
              <a:ext uri="{FF2B5EF4-FFF2-40B4-BE49-F238E27FC236}">
                <a16:creationId xmlns:a16="http://schemas.microsoft.com/office/drawing/2014/main" id="{94D97F90-E021-D9B4-9E6B-1D0B380A1977}"/>
              </a:ext>
            </a:extLst>
          </p:cNvPr>
          <p:cNvPicPr>
            <a:picLocks noChangeAspect="1"/>
          </p:cNvPicPr>
          <p:nvPr/>
        </p:nvPicPr>
        <p:blipFill>
          <a:blip r:embed="rId3"/>
          <a:stretch>
            <a:fillRect/>
          </a:stretch>
        </p:blipFill>
        <p:spPr>
          <a:xfrm>
            <a:off x="7818702" y="2822420"/>
            <a:ext cx="3018637" cy="3229417"/>
          </a:xfrm>
          <a:prstGeom prst="rect">
            <a:avLst/>
          </a:prstGeom>
        </p:spPr>
      </p:pic>
      <p:sp>
        <p:nvSpPr>
          <p:cNvPr id="12" name="TextBox 11">
            <a:extLst>
              <a:ext uri="{FF2B5EF4-FFF2-40B4-BE49-F238E27FC236}">
                <a16:creationId xmlns:a16="http://schemas.microsoft.com/office/drawing/2014/main" id="{96C59937-F643-571D-9537-389747B729D1}"/>
              </a:ext>
            </a:extLst>
          </p:cNvPr>
          <p:cNvSpPr txBox="1"/>
          <p:nvPr/>
        </p:nvSpPr>
        <p:spPr>
          <a:xfrm>
            <a:off x="4985358" y="2657607"/>
            <a:ext cx="2693097" cy="2954655"/>
          </a:xfrm>
          <a:prstGeom prst="rect">
            <a:avLst/>
          </a:prstGeom>
          <a:noFill/>
        </p:spPr>
        <p:txBody>
          <a:bodyPr wrap="square" rtlCol="0">
            <a:spAutoFit/>
          </a:bodyPr>
          <a:lstStyle/>
          <a:p>
            <a:pPr algn="ctr"/>
            <a:r>
              <a:rPr lang="en-US" b="1" dirty="0"/>
              <a:t>Institutional Equity Firms</a:t>
            </a:r>
          </a:p>
          <a:p>
            <a:pPr algn="ctr"/>
            <a:r>
              <a:rPr lang="en-US" sz="1200" dirty="0"/>
              <a:t>Mutual Funds 7,222</a:t>
            </a:r>
          </a:p>
          <a:p>
            <a:pPr algn="ctr"/>
            <a:r>
              <a:rPr lang="en-US" sz="1200" dirty="0"/>
              <a:t>Hedge Funds 3,872</a:t>
            </a:r>
          </a:p>
          <a:p>
            <a:pPr algn="ctr"/>
            <a:r>
              <a:rPr lang="en-US" sz="1200" dirty="0"/>
              <a:t>Mkt Cap $55,000bns</a:t>
            </a:r>
          </a:p>
          <a:p>
            <a:r>
              <a:rPr lang="en-US" sz="1200" dirty="0"/>
              <a:t>	</a:t>
            </a:r>
          </a:p>
          <a:p>
            <a:pPr algn="ctr"/>
            <a:r>
              <a:rPr lang="en-US" sz="1200" b="1" u="sng" dirty="0"/>
              <a:t>Type</a:t>
            </a:r>
          </a:p>
          <a:p>
            <a:pPr marL="742950" lvl="1" indent="-285750">
              <a:buFont typeface="Arial" panose="020B0604020202020204" pitchFamily="34" charset="0"/>
              <a:buChar char="•"/>
            </a:pPr>
            <a:r>
              <a:rPr lang="en-US" sz="1200" dirty="0"/>
              <a:t>Endowments</a:t>
            </a:r>
          </a:p>
          <a:p>
            <a:pPr marL="742950" lvl="1" indent="-285750">
              <a:buFont typeface="Arial" panose="020B0604020202020204" pitchFamily="34" charset="0"/>
              <a:buChar char="•"/>
              <a:defRPr/>
            </a:pPr>
            <a:r>
              <a:rPr lang="en-US" sz="1200" dirty="0"/>
              <a:t>Family Offices</a:t>
            </a:r>
          </a:p>
          <a:p>
            <a:pPr marL="742950" lvl="1" indent="-285750">
              <a:buFont typeface="Arial" panose="020B0604020202020204" pitchFamily="34" charset="0"/>
              <a:buChar char="•"/>
              <a:defRPr/>
            </a:pPr>
            <a:r>
              <a:rPr lang="en-US" sz="1200" dirty="0"/>
              <a:t>HNWIs</a:t>
            </a:r>
          </a:p>
          <a:p>
            <a:pPr marL="742950" lvl="1" indent="-285750">
              <a:buFont typeface="Arial" panose="020B0604020202020204" pitchFamily="34" charset="0"/>
              <a:buChar char="•"/>
              <a:defRPr/>
            </a:pPr>
            <a:r>
              <a:rPr lang="en-US" sz="1200" dirty="0"/>
              <a:t>Insurance Companies</a:t>
            </a:r>
          </a:p>
          <a:p>
            <a:pPr marL="742950" lvl="1" indent="-285750">
              <a:buFont typeface="Arial" panose="020B0604020202020204" pitchFamily="34" charset="0"/>
              <a:buChar char="•"/>
            </a:pPr>
            <a:r>
              <a:rPr lang="en-US" sz="1200" dirty="0"/>
              <a:t>Pension Funds</a:t>
            </a:r>
          </a:p>
          <a:p>
            <a:pPr marL="742950" lvl="1" indent="-285750">
              <a:buFont typeface="Arial" panose="020B0604020202020204" pitchFamily="34" charset="0"/>
              <a:buChar char="•"/>
            </a:pPr>
            <a:r>
              <a:rPr lang="en-US" sz="1200" dirty="0"/>
              <a:t>Retail Investors</a:t>
            </a:r>
          </a:p>
          <a:p>
            <a:pPr algn="ctr"/>
            <a:endParaRPr lang="en-US" sz="1800" dirty="0"/>
          </a:p>
          <a:p>
            <a:pPr algn="ctr"/>
            <a:endParaRPr lang="en-US" b="1" dirty="0"/>
          </a:p>
        </p:txBody>
      </p:sp>
      <p:sp>
        <p:nvSpPr>
          <p:cNvPr id="15" name="TextBox 14">
            <a:extLst>
              <a:ext uri="{FF2B5EF4-FFF2-40B4-BE49-F238E27FC236}">
                <a16:creationId xmlns:a16="http://schemas.microsoft.com/office/drawing/2014/main" id="{C0CDB904-0DF0-362F-3CEF-F289CAC66CCA}"/>
              </a:ext>
            </a:extLst>
          </p:cNvPr>
          <p:cNvSpPr txBox="1"/>
          <p:nvPr/>
        </p:nvSpPr>
        <p:spPr>
          <a:xfrm>
            <a:off x="1709114" y="3314384"/>
            <a:ext cx="6006517" cy="2954655"/>
          </a:xfrm>
          <a:prstGeom prst="rect">
            <a:avLst/>
          </a:prstGeom>
          <a:noFill/>
        </p:spPr>
        <p:txBody>
          <a:bodyPr wrap="square">
            <a:spAutoFit/>
          </a:bodyPr>
          <a:lstStyle/>
          <a:p>
            <a:pPr algn="ctr"/>
            <a:r>
              <a:rPr lang="en-US" b="1" dirty="0">
                <a:solidFill>
                  <a:srgbClr val="FF0000"/>
                </a:solidFill>
              </a:rPr>
              <a:t>Venture Capital Funds</a:t>
            </a:r>
          </a:p>
          <a:p>
            <a:pPr algn="ctr"/>
            <a:r>
              <a:rPr lang="en-US" sz="1200" dirty="0">
                <a:solidFill>
                  <a:srgbClr val="FF0000"/>
                </a:solidFill>
              </a:rPr>
              <a:t>Funds 3,417</a:t>
            </a:r>
          </a:p>
          <a:p>
            <a:pPr algn="ctr"/>
            <a:r>
              <a:rPr lang="en-US" sz="1200" dirty="0">
                <a:solidFill>
                  <a:srgbClr val="FF0000"/>
                </a:solidFill>
              </a:rPr>
              <a:t>AUM $1,212bns</a:t>
            </a:r>
          </a:p>
          <a:p>
            <a:pPr algn="ctr"/>
            <a:endParaRPr lang="en-US" sz="1200" dirty="0">
              <a:solidFill>
                <a:srgbClr val="FF0000"/>
              </a:solidFill>
            </a:endParaRPr>
          </a:p>
          <a:p>
            <a:pPr algn="ctr"/>
            <a:r>
              <a:rPr lang="en-US" sz="1200" b="1" u="sng" dirty="0">
                <a:solidFill>
                  <a:srgbClr val="FF0000"/>
                </a:solidFill>
              </a:rPr>
              <a:t>Type</a:t>
            </a:r>
          </a:p>
          <a:p>
            <a:pPr marL="2571750" lvl="5" indent="-285750">
              <a:buFont typeface="Arial" panose="020B0604020202020204" pitchFamily="34" charset="0"/>
              <a:buChar char="•"/>
            </a:pPr>
            <a:r>
              <a:rPr lang="en-US" sz="1200" dirty="0">
                <a:solidFill>
                  <a:srgbClr val="FF0000"/>
                </a:solidFill>
              </a:rPr>
              <a:t>Endowments</a:t>
            </a:r>
          </a:p>
          <a:p>
            <a:pPr marL="2571750" lvl="5" indent="-285750">
              <a:buFont typeface="Arial" panose="020B0604020202020204" pitchFamily="34" charset="0"/>
              <a:buChar char="•"/>
              <a:defRPr/>
            </a:pPr>
            <a:r>
              <a:rPr lang="en-US" sz="1200" dirty="0">
                <a:solidFill>
                  <a:srgbClr val="FF0000"/>
                </a:solidFill>
              </a:rPr>
              <a:t>Cross Over Funds</a:t>
            </a:r>
          </a:p>
          <a:p>
            <a:pPr marL="2571750" lvl="5" indent="-285750">
              <a:buFont typeface="Arial" panose="020B0604020202020204" pitchFamily="34" charset="0"/>
              <a:buChar char="•"/>
              <a:defRPr/>
            </a:pPr>
            <a:r>
              <a:rPr lang="en-US" sz="1200" dirty="0">
                <a:solidFill>
                  <a:srgbClr val="FF0000"/>
                </a:solidFill>
              </a:rPr>
              <a:t>Family Offices</a:t>
            </a:r>
          </a:p>
          <a:p>
            <a:pPr marL="2571750" lvl="5" indent="-285750">
              <a:buFont typeface="Arial" panose="020B0604020202020204" pitchFamily="34" charset="0"/>
              <a:buChar char="•"/>
              <a:defRPr/>
            </a:pPr>
            <a:r>
              <a:rPr lang="en-US" sz="1200" dirty="0">
                <a:solidFill>
                  <a:srgbClr val="FF0000"/>
                </a:solidFill>
              </a:rPr>
              <a:t>HNWIs</a:t>
            </a:r>
          </a:p>
          <a:p>
            <a:pPr marL="2571750" lvl="5" indent="-285750">
              <a:buFont typeface="Arial" panose="020B0604020202020204" pitchFamily="34" charset="0"/>
              <a:buChar char="•"/>
              <a:defRPr/>
            </a:pPr>
            <a:r>
              <a:rPr lang="en-US" sz="1200" dirty="0">
                <a:solidFill>
                  <a:srgbClr val="FF0000"/>
                </a:solidFill>
              </a:rPr>
              <a:t>Mutual Funds</a:t>
            </a:r>
          </a:p>
          <a:p>
            <a:pPr marL="2571750" lvl="5" indent="-285750">
              <a:buFont typeface="Arial" panose="020B0604020202020204" pitchFamily="34" charset="0"/>
              <a:buChar char="•"/>
            </a:pPr>
            <a:r>
              <a:rPr lang="en-US" sz="1200" dirty="0">
                <a:solidFill>
                  <a:srgbClr val="FF0000"/>
                </a:solidFill>
              </a:rPr>
              <a:t>Pension Funds</a:t>
            </a:r>
          </a:p>
          <a:p>
            <a:pPr marL="2571750" lvl="5" indent="-285750">
              <a:buFont typeface="Arial" panose="020B0604020202020204" pitchFamily="34" charset="0"/>
              <a:buChar char="•"/>
            </a:pPr>
            <a:r>
              <a:rPr lang="en-US" sz="1200" b="1" dirty="0">
                <a:solidFill>
                  <a:srgbClr val="FF0000"/>
                </a:solidFill>
              </a:rPr>
              <a:t>Retail Investors</a:t>
            </a:r>
          </a:p>
          <a:p>
            <a:pPr algn="ctr"/>
            <a:endParaRPr lang="en-US" sz="1800" dirty="0"/>
          </a:p>
          <a:p>
            <a:pPr algn="ctr"/>
            <a:endParaRPr lang="en-US" sz="1800" dirty="0"/>
          </a:p>
        </p:txBody>
      </p:sp>
      <p:sp>
        <p:nvSpPr>
          <p:cNvPr id="17" name="TextBox 16">
            <a:extLst>
              <a:ext uri="{FF2B5EF4-FFF2-40B4-BE49-F238E27FC236}">
                <a16:creationId xmlns:a16="http://schemas.microsoft.com/office/drawing/2014/main" id="{D1614C20-ED45-D718-BDA7-6DD57EC3B659}"/>
              </a:ext>
            </a:extLst>
          </p:cNvPr>
          <p:cNvSpPr txBox="1"/>
          <p:nvPr/>
        </p:nvSpPr>
        <p:spPr>
          <a:xfrm>
            <a:off x="6275538" y="3330046"/>
            <a:ext cx="6150278" cy="3046988"/>
          </a:xfrm>
          <a:prstGeom prst="rect">
            <a:avLst/>
          </a:prstGeom>
          <a:noFill/>
        </p:spPr>
        <p:txBody>
          <a:bodyPr wrap="square">
            <a:spAutoFit/>
          </a:bodyPr>
          <a:lstStyle/>
          <a:p>
            <a:pPr algn="ctr"/>
            <a:r>
              <a:rPr lang="en-US" b="1" dirty="0"/>
              <a:t>Private Equity Firms</a:t>
            </a:r>
            <a:endParaRPr lang="en-US" dirty="0"/>
          </a:p>
          <a:p>
            <a:pPr algn="ctr"/>
            <a:r>
              <a:rPr lang="en-US" sz="1200" dirty="0"/>
              <a:t>Firms 4,500</a:t>
            </a:r>
          </a:p>
          <a:p>
            <a:pPr algn="ctr"/>
            <a:r>
              <a:rPr lang="en-US" sz="1200" dirty="0"/>
              <a:t>AUM $6,300bns</a:t>
            </a:r>
          </a:p>
          <a:p>
            <a:pPr algn="ctr"/>
            <a:endParaRPr lang="en-US" sz="1200" dirty="0"/>
          </a:p>
          <a:p>
            <a:pPr algn="ctr"/>
            <a:r>
              <a:rPr lang="en-US" sz="1200" b="1" u="sng" dirty="0"/>
              <a:t>Type</a:t>
            </a:r>
          </a:p>
          <a:p>
            <a:pPr marL="2571750" lvl="5" indent="-285750">
              <a:buFont typeface="Arial" panose="020B0604020202020204" pitchFamily="34" charset="0"/>
              <a:buChar char="•"/>
            </a:pPr>
            <a:r>
              <a:rPr lang="en-US" sz="1200" dirty="0"/>
              <a:t>Endowments</a:t>
            </a:r>
          </a:p>
          <a:p>
            <a:pPr marL="2571750" lvl="5" indent="-285750">
              <a:buFont typeface="Arial" panose="020B0604020202020204" pitchFamily="34" charset="0"/>
              <a:buChar char="•"/>
              <a:defRPr/>
            </a:pPr>
            <a:r>
              <a:rPr lang="en-US" sz="1200" dirty="0"/>
              <a:t>Family Offices</a:t>
            </a:r>
          </a:p>
          <a:p>
            <a:pPr marL="2571750" lvl="5" indent="-285750">
              <a:buFont typeface="Arial" panose="020B0604020202020204" pitchFamily="34" charset="0"/>
              <a:buChar char="•"/>
              <a:defRPr/>
            </a:pPr>
            <a:r>
              <a:rPr lang="en-US" sz="1200" dirty="0"/>
              <a:t>HNWIs</a:t>
            </a:r>
          </a:p>
          <a:p>
            <a:pPr marL="2571750" lvl="5" indent="-285750">
              <a:buFont typeface="Arial" panose="020B0604020202020204" pitchFamily="34" charset="0"/>
              <a:buChar char="•"/>
              <a:defRPr/>
            </a:pPr>
            <a:r>
              <a:rPr lang="en-US" sz="1200" dirty="0"/>
              <a:t>Insurance Companies</a:t>
            </a:r>
          </a:p>
          <a:p>
            <a:pPr marL="2571750" lvl="5" indent="-285750">
              <a:buFont typeface="Arial" panose="020B0604020202020204" pitchFamily="34" charset="0"/>
              <a:buChar char="•"/>
              <a:defRPr/>
            </a:pPr>
            <a:r>
              <a:rPr lang="en-US" sz="1200" dirty="0"/>
              <a:t>Mutual Funds</a:t>
            </a:r>
          </a:p>
          <a:p>
            <a:pPr marL="2571750" lvl="5" indent="-285750">
              <a:buFont typeface="Arial" panose="020B0604020202020204" pitchFamily="34" charset="0"/>
              <a:buChar char="•"/>
              <a:defRPr/>
            </a:pPr>
            <a:r>
              <a:rPr lang="en-US" sz="1200" dirty="0"/>
              <a:t>Hedge Funds</a:t>
            </a:r>
          </a:p>
          <a:p>
            <a:pPr marL="2571750" lvl="5" indent="-285750">
              <a:buFont typeface="Arial" panose="020B0604020202020204" pitchFamily="34" charset="0"/>
              <a:buChar char="•"/>
            </a:pPr>
            <a:r>
              <a:rPr lang="en-US" sz="1200" dirty="0"/>
              <a:t>Pension Funds</a:t>
            </a:r>
          </a:p>
          <a:p>
            <a:pPr marL="2571750" lvl="5" indent="-285750">
              <a:buFont typeface="Arial" panose="020B0604020202020204" pitchFamily="34" charset="0"/>
              <a:buChar char="•"/>
            </a:pPr>
            <a:r>
              <a:rPr lang="en-US" sz="1200" dirty="0"/>
              <a:t>Retail Investors</a:t>
            </a:r>
          </a:p>
          <a:p>
            <a:pPr algn="ctr"/>
            <a:endParaRPr lang="en-US" sz="1200" b="1" u="sng" dirty="0"/>
          </a:p>
          <a:p>
            <a:pPr algn="ctr"/>
            <a:endParaRPr lang="en-US" sz="1800" dirty="0"/>
          </a:p>
        </p:txBody>
      </p:sp>
      <p:sp>
        <p:nvSpPr>
          <p:cNvPr id="19" name="TextBox 18">
            <a:extLst>
              <a:ext uri="{FF2B5EF4-FFF2-40B4-BE49-F238E27FC236}">
                <a16:creationId xmlns:a16="http://schemas.microsoft.com/office/drawing/2014/main" id="{F2CA7178-4D81-0EC0-6EFD-CB529E4B361D}"/>
              </a:ext>
            </a:extLst>
          </p:cNvPr>
          <p:cNvSpPr txBox="1"/>
          <p:nvPr/>
        </p:nvSpPr>
        <p:spPr>
          <a:xfrm>
            <a:off x="60358" y="6617694"/>
            <a:ext cx="8808440" cy="261610"/>
          </a:xfrm>
          <a:prstGeom prst="rect">
            <a:avLst/>
          </a:prstGeom>
          <a:noFill/>
        </p:spPr>
        <p:txBody>
          <a:bodyPr wrap="square" rtlCol="0">
            <a:spAutoFit/>
          </a:bodyPr>
          <a:lstStyle/>
          <a:p>
            <a:r>
              <a:rPr lang="en-US" sz="1100" dirty="0"/>
              <a:t>Source: NVCA – Pitchbook, Fintech Futures &amp; Modor Intelligence, EY, IBISWORLD </a:t>
            </a:r>
          </a:p>
        </p:txBody>
      </p:sp>
      <p:grpSp>
        <p:nvGrpSpPr>
          <p:cNvPr id="9" name="Group 8">
            <a:extLst>
              <a:ext uri="{FF2B5EF4-FFF2-40B4-BE49-F238E27FC236}">
                <a16:creationId xmlns:a16="http://schemas.microsoft.com/office/drawing/2014/main" id="{00FE2E0E-45F6-C1C1-0199-8DD75C8BE8FF}"/>
              </a:ext>
            </a:extLst>
          </p:cNvPr>
          <p:cNvGrpSpPr/>
          <p:nvPr/>
        </p:nvGrpSpPr>
        <p:grpSpPr>
          <a:xfrm>
            <a:off x="645285" y="156520"/>
            <a:ext cx="1924487" cy="648468"/>
            <a:chOff x="4763" y="4763"/>
            <a:chExt cx="1752600" cy="590550"/>
          </a:xfrm>
        </p:grpSpPr>
        <p:pic>
          <p:nvPicPr>
            <p:cNvPr id="10" name="Arc 5" descr="Interior Lines Research, LLC">
              <a:extLst>
                <a:ext uri="{FF2B5EF4-FFF2-40B4-BE49-F238E27FC236}">
                  <a16:creationId xmlns:a16="http://schemas.microsoft.com/office/drawing/2014/main" id="{6AC2EA42-43F4-DA7A-07CB-82DCEBA846B0}"/>
                </a:ext>
              </a:extLst>
            </p:cNvPr>
            <p:cNvPicPr>
              <a:picLocks noChangeArrowheads="1"/>
            </p:cNvPicPr>
            <p:nvPr/>
          </p:nvPicPr>
          <p:blipFill>
            <a:blip r:embed="rId4">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1" name="Arc 6" descr="Interior Lines Research, LLC">
              <a:extLst>
                <a:ext uri="{FF2B5EF4-FFF2-40B4-BE49-F238E27FC236}">
                  <a16:creationId xmlns:a16="http://schemas.microsoft.com/office/drawing/2014/main" id="{15D41C52-311B-EB8F-A91B-4130FBCA44EF}"/>
                </a:ext>
              </a:extLst>
            </p:cNvPr>
            <p:cNvPicPr>
              <a:picLocks noChangeArrowheads="1"/>
            </p:cNvPicPr>
            <p:nvPr/>
          </p:nvPicPr>
          <p:blipFill>
            <a:blip r:embed="rId5">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itle 1">
            <a:extLst>
              <a:ext uri="{FF2B5EF4-FFF2-40B4-BE49-F238E27FC236}">
                <a16:creationId xmlns:a16="http://schemas.microsoft.com/office/drawing/2014/main" id="{6054F3AB-CE02-BA5A-FBDF-C64770E4A531}"/>
              </a:ext>
            </a:extLst>
          </p:cNvPr>
          <p:cNvSpPr>
            <a:spLocks noGrp="1"/>
          </p:cNvSpPr>
          <p:nvPr>
            <p:ph type="title"/>
          </p:nvPr>
        </p:nvSpPr>
        <p:spPr>
          <a:xfrm>
            <a:off x="856211" y="664594"/>
            <a:ext cx="10515600" cy="1294835"/>
          </a:xfrm>
        </p:spPr>
        <p:txBody>
          <a:bodyPr>
            <a:normAutofit fontScale="90000"/>
          </a:bodyPr>
          <a:lstStyle/>
          <a:p>
            <a:pPr marL="0" indent="0">
              <a:lnSpc>
                <a:spcPct val="100000"/>
              </a:lnSpc>
              <a:spcBef>
                <a:spcPts val="600"/>
              </a:spcBef>
              <a:buNone/>
            </a:pPr>
            <a:r>
              <a:rPr lang="en-US" dirty="0"/>
              <a:t>Integrating Start-Ups Into Your Research Franchise</a:t>
            </a:r>
            <a:br>
              <a:rPr lang="en-US" dirty="0">
                <a:latin typeface="+mj-lt"/>
              </a:rPr>
            </a:br>
            <a:r>
              <a:rPr lang="en-US" sz="2800" dirty="0"/>
              <a:t>The Increasing Importance of Start-ups and Privates for Sellside and Buyside firms</a:t>
            </a:r>
          </a:p>
        </p:txBody>
      </p:sp>
      <p:sp>
        <p:nvSpPr>
          <p:cNvPr id="2" name="TextBox 1">
            <a:extLst>
              <a:ext uri="{FF2B5EF4-FFF2-40B4-BE49-F238E27FC236}">
                <a16:creationId xmlns:a16="http://schemas.microsoft.com/office/drawing/2014/main" id="{64240423-FA7F-AB6B-A6C4-531FFC0B71D4}"/>
              </a:ext>
            </a:extLst>
          </p:cNvPr>
          <p:cNvSpPr txBox="1"/>
          <p:nvPr/>
        </p:nvSpPr>
        <p:spPr>
          <a:xfrm>
            <a:off x="1096027" y="2279737"/>
            <a:ext cx="3263030" cy="58477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600" dirty="0">
                <a:solidFill>
                  <a:srgbClr val="FF0000"/>
                </a:solidFill>
              </a:rPr>
              <a:t>More Institutional Capital</a:t>
            </a:r>
          </a:p>
          <a:p>
            <a:pPr marL="285750" indent="-285750">
              <a:buFont typeface="Arial" panose="020B0604020202020204" pitchFamily="34" charset="0"/>
              <a:buChar char="•"/>
            </a:pPr>
            <a:r>
              <a:rPr lang="en-US" sz="1600" dirty="0">
                <a:solidFill>
                  <a:srgbClr val="FF0000"/>
                </a:solidFill>
              </a:rPr>
              <a:t>More Institutional Research</a:t>
            </a:r>
          </a:p>
        </p:txBody>
      </p:sp>
    </p:spTree>
    <p:extLst>
      <p:ext uri="{BB962C8B-B14F-4D97-AF65-F5344CB8AC3E}">
        <p14:creationId xmlns:p14="http://schemas.microsoft.com/office/powerpoint/2010/main" val="871847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BB87A3D4-5C0B-9573-79F7-A4BF6D1C6C46}"/>
              </a:ext>
            </a:extLst>
          </p:cNvPr>
          <p:cNvSpPr txBox="1">
            <a:spLocks/>
          </p:cNvSpPr>
          <p:nvPr/>
        </p:nvSpPr>
        <p:spPr>
          <a:xfrm>
            <a:off x="866958" y="2168834"/>
            <a:ext cx="10512672" cy="4024572"/>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600"/>
              </a:spcBef>
              <a:spcAft>
                <a:spcPts val="1200"/>
              </a:spcAft>
              <a:buFont typeface="Wingdings" panose="05000000000000000000" pitchFamily="2" charset="2"/>
              <a:buChar char="ü"/>
            </a:pPr>
            <a:endParaRPr lang="en-US" sz="2000" dirty="0"/>
          </a:p>
        </p:txBody>
      </p:sp>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64030" y="1596743"/>
            <a:ext cx="10515600" cy="4759607"/>
          </a:xfrm>
        </p:spPr>
        <p:txBody>
          <a:bodyPr>
            <a:noAutofit/>
          </a:bodyPr>
          <a:lstStyle/>
          <a:p>
            <a:pPr marL="0" indent="0">
              <a:buNone/>
            </a:pPr>
            <a:endParaRPr lang="en-US" sz="2400" dirty="0">
              <a:solidFill>
                <a:srgbClr val="FF0000"/>
              </a:solidFill>
              <a:cs typeface="Wells Fargo Sans"/>
            </a:endParaRPr>
          </a:p>
          <a:p>
            <a:pPr marL="0" indent="0">
              <a:buNone/>
            </a:pPr>
            <a:endParaRPr lang="en-US" sz="1800" dirty="0"/>
          </a:p>
          <a:p>
            <a:r>
              <a:rPr lang="en-US" sz="1800" dirty="0"/>
              <a:t>The </a:t>
            </a:r>
            <a:r>
              <a:rPr lang="en-US" sz="1800" b="1" i="1" dirty="0"/>
              <a:t>value </a:t>
            </a:r>
            <a:r>
              <a:rPr lang="en-US" sz="1800" dirty="0"/>
              <a:t>of Privates (Start-ups and Private Companies)  is increasing, Private Companies, especially Start-ups are staying private </a:t>
            </a:r>
            <a:r>
              <a:rPr lang="en-US" sz="1800" b="1" i="1" dirty="0"/>
              <a:t>longer</a:t>
            </a:r>
            <a:r>
              <a:rPr lang="en-US" sz="1800" dirty="0"/>
              <a:t> and the </a:t>
            </a:r>
            <a:r>
              <a:rPr lang="en-US" sz="1800" b="1" i="1" dirty="0"/>
              <a:t>differences</a:t>
            </a:r>
            <a:r>
              <a:rPr lang="en-US" sz="1800" dirty="0"/>
              <a:t> between Public and Private assets are blurring (especially in Credit)</a:t>
            </a:r>
          </a:p>
          <a:p>
            <a:endParaRPr lang="en-US" sz="1800" dirty="0"/>
          </a:p>
          <a:p>
            <a:r>
              <a:rPr lang="en-US" sz="1800" dirty="0"/>
              <a:t>Institutional capital is looking for new sources of Alpha as long-term Public market returns are expected to be lower than historical returns</a:t>
            </a:r>
          </a:p>
          <a:p>
            <a:pPr marL="0" indent="0">
              <a:buNone/>
            </a:pPr>
            <a:endParaRPr lang="en-US" sz="1800" dirty="0"/>
          </a:p>
          <a:p>
            <a:r>
              <a:rPr lang="en-US" sz="1800" dirty="0"/>
              <a:t>Many Buyside firms are increasing the structure and size of in-house Start-Up investment teams and value the insight that Sellside firms can provide on those businesses</a:t>
            </a:r>
          </a:p>
          <a:p>
            <a:endParaRPr lang="en-US" sz="1800" dirty="0"/>
          </a:p>
          <a:p>
            <a:r>
              <a:rPr lang="en-US" sz="1800" dirty="0"/>
              <a:t>Some Sellside firms are beginning to adapt their Research content to provide Start-Up analysis to Buyside firms</a:t>
            </a:r>
          </a:p>
          <a:p>
            <a:endParaRPr lang="en-US" sz="1800" dirty="0"/>
          </a:p>
          <a:p>
            <a:endParaRPr lang="en-US" sz="1800" dirty="0"/>
          </a:p>
          <a:p>
            <a:pPr marL="0" indent="0">
              <a:buNone/>
            </a:pPr>
            <a:endParaRPr lang="en-US" sz="1800" dirty="0">
              <a:solidFill>
                <a:srgbClr val="131313"/>
              </a:solidFill>
              <a:cs typeface="Wells Fargo Sans"/>
            </a:endParaRPr>
          </a:p>
          <a:p>
            <a:pPr marL="0" indent="0">
              <a:buNone/>
            </a:pPr>
            <a:endParaRPr lang="en-US" sz="1800" dirty="0">
              <a:solidFill>
                <a:srgbClr val="131313"/>
              </a:solidFill>
              <a:cs typeface="Wells Fargo Sans"/>
            </a:endParaRPr>
          </a:p>
          <a:p>
            <a:endParaRPr lang="en-US" sz="1800" b="0" i="0" dirty="0">
              <a:effectLst/>
            </a:endParaRPr>
          </a:p>
          <a:p>
            <a:endParaRPr lang="en-US" sz="1800" dirty="0">
              <a:solidFill>
                <a:srgbClr val="131313"/>
              </a:solidFill>
              <a:cs typeface="Wells Fargo Sans"/>
            </a:endParaRPr>
          </a:p>
          <a:p>
            <a:pPr marL="0" indent="0">
              <a:buNone/>
            </a:pPr>
            <a:endParaRPr lang="en-US" sz="2000" dirty="0">
              <a:solidFill>
                <a:srgbClr val="131313"/>
              </a:solidFill>
              <a:latin typeface="Wells Fargo Sans"/>
              <a:cs typeface="Wells Fargo Sans"/>
            </a:endParaRPr>
          </a:p>
          <a:p>
            <a:pPr marL="0" indent="0" algn="l">
              <a:buNone/>
            </a:pPr>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6</a:t>
            </a:fld>
            <a:endParaRPr lang="en-US" dirty="0"/>
          </a:p>
        </p:txBody>
      </p:sp>
      <p:sp>
        <p:nvSpPr>
          <p:cNvPr id="11" name="Title 1">
            <a:extLst>
              <a:ext uri="{FF2B5EF4-FFF2-40B4-BE49-F238E27FC236}">
                <a16:creationId xmlns:a16="http://schemas.microsoft.com/office/drawing/2014/main" id="{3A7FD3FD-C643-CD26-85CB-B12103E66487}"/>
              </a:ext>
            </a:extLst>
          </p:cNvPr>
          <p:cNvSpPr>
            <a:spLocks noGrp="1"/>
          </p:cNvSpPr>
          <p:nvPr>
            <p:ph type="title"/>
          </p:nvPr>
        </p:nvSpPr>
        <p:spPr>
          <a:xfrm>
            <a:off x="856211" y="664594"/>
            <a:ext cx="10515600" cy="1294835"/>
          </a:xfrm>
        </p:spPr>
        <p:txBody>
          <a:bodyPr>
            <a:normAutofit fontScale="90000"/>
          </a:bodyPr>
          <a:lstStyle/>
          <a:p>
            <a:pPr marL="0" indent="0">
              <a:lnSpc>
                <a:spcPct val="100000"/>
              </a:lnSpc>
              <a:spcBef>
                <a:spcPts val="600"/>
              </a:spcBef>
              <a:buNone/>
            </a:pPr>
            <a:r>
              <a:rPr lang="en-US" dirty="0"/>
              <a:t>Integrating Start-Ups Into Your Research Franchise</a:t>
            </a:r>
            <a:br>
              <a:rPr lang="en-US" dirty="0">
                <a:latin typeface="+mj-lt"/>
              </a:rPr>
            </a:br>
            <a:r>
              <a:rPr lang="en-US" sz="2800" dirty="0"/>
              <a:t>The Increasing Importance of Start-Ups and Private Companies for the Sellside and Buyside</a:t>
            </a:r>
            <a:endParaRPr lang="en-US" dirty="0"/>
          </a:p>
        </p:txBody>
      </p:sp>
    </p:spTree>
    <p:extLst>
      <p:ext uri="{BB962C8B-B14F-4D97-AF65-F5344CB8AC3E}">
        <p14:creationId xmlns:p14="http://schemas.microsoft.com/office/powerpoint/2010/main" val="215189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14FE012B-E272-87E0-4638-4D027C1663BE}"/>
              </a:ext>
            </a:extLst>
          </p:cNvPr>
          <p:cNvSpPr txBox="1">
            <a:spLocks/>
          </p:cNvSpPr>
          <p:nvPr/>
        </p:nvSpPr>
        <p:spPr>
          <a:xfrm>
            <a:off x="864029" y="1762658"/>
            <a:ext cx="10515600" cy="4411129"/>
          </a:xfrm>
          <a:prstGeom prst="rect">
            <a:avLst/>
          </a:prstGeom>
          <a:solidFill>
            <a:srgbClr val="E1E1E1"/>
          </a:solidFill>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600"/>
              </a:spcBef>
              <a:spcAft>
                <a:spcPts val="1200"/>
              </a:spcAft>
              <a:buFont typeface="Wingdings" panose="05000000000000000000" pitchFamily="2" charset="2"/>
              <a:buChar char="ü"/>
            </a:pPr>
            <a:endParaRPr lang="en-US" sz="2000" dirty="0"/>
          </a:p>
        </p:txBody>
      </p:sp>
      <p:sp>
        <p:nvSpPr>
          <p:cNvPr id="3" name="Subtitle 2">
            <a:extLst>
              <a:ext uri="{FF2B5EF4-FFF2-40B4-BE49-F238E27FC236}">
                <a16:creationId xmlns:a16="http://schemas.microsoft.com/office/drawing/2014/main" id="{DB453124-D051-47AE-A819-FD679F86B3F9}"/>
              </a:ext>
            </a:extLst>
          </p:cNvPr>
          <p:cNvSpPr>
            <a:spLocks noGrp="1"/>
          </p:cNvSpPr>
          <p:nvPr>
            <p:ph idx="1"/>
          </p:nvPr>
        </p:nvSpPr>
        <p:spPr>
          <a:xfrm>
            <a:off x="864030" y="1684214"/>
            <a:ext cx="10515600" cy="4854698"/>
          </a:xfrm>
        </p:spPr>
        <p:txBody>
          <a:bodyPr>
            <a:noAutofit/>
          </a:bodyPr>
          <a:lstStyle/>
          <a:p>
            <a:pPr marL="0" indent="0" algn="l">
              <a:buNone/>
            </a:pPr>
            <a:endParaRPr lang="en-US" sz="1800" dirty="0"/>
          </a:p>
          <a:p>
            <a:pPr marL="0" indent="0">
              <a:buNone/>
            </a:pPr>
            <a:r>
              <a:rPr lang="en-US" sz="1800" b="1" dirty="0"/>
              <a:t>Aligns your franchise with the growing Buyside interest in Start-Ups and Private Companies</a:t>
            </a:r>
          </a:p>
          <a:p>
            <a:pPr marL="0" indent="0">
              <a:buNone/>
            </a:pPr>
            <a:endParaRPr lang="en-US" sz="1800" b="1" dirty="0"/>
          </a:p>
          <a:p>
            <a:pPr marL="342900" indent="-342900" algn="l">
              <a:buFont typeface="+mj-lt"/>
              <a:buAutoNum type="arabicPeriod"/>
            </a:pPr>
            <a:r>
              <a:rPr lang="en-US" sz="1800" dirty="0"/>
              <a:t>Helps you identify potential disruptive trends in your sector</a:t>
            </a:r>
          </a:p>
          <a:p>
            <a:pPr marL="342900" indent="-342900" algn="l">
              <a:buFont typeface="+mj-lt"/>
              <a:buAutoNum type="arabicPeriod"/>
            </a:pPr>
            <a:endParaRPr lang="en-US" sz="1800" dirty="0"/>
          </a:p>
          <a:p>
            <a:pPr marL="342900" indent="-342900" algn="l">
              <a:buFont typeface="+mj-lt"/>
              <a:buAutoNum type="arabicPeriod"/>
            </a:pPr>
            <a:r>
              <a:rPr lang="en-US" sz="1800" dirty="0"/>
              <a:t>Offers opportunities for additional Research content and Touchpoints (Client Calls, Conferences, Industry notes)</a:t>
            </a:r>
          </a:p>
          <a:p>
            <a:pPr marL="342900" indent="-342900" algn="l">
              <a:buFont typeface="+mj-lt"/>
              <a:buAutoNum type="arabicPeriod"/>
            </a:pPr>
            <a:endParaRPr lang="en-US" sz="1800" dirty="0"/>
          </a:p>
          <a:p>
            <a:pPr marL="342900" indent="-342900" algn="l">
              <a:buFont typeface="+mj-lt"/>
              <a:buAutoNum type="arabicPeriod"/>
            </a:pPr>
            <a:r>
              <a:rPr lang="en-US" sz="1800" dirty="0"/>
              <a:t>Exposes you to a new group of investors – Venture Capitalists </a:t>
            </a:r>
          </a:p>
          <a:p>
            <a:pPr marL="342900" indent="-342900">
              <a:buFont typeface="+mj-lt"/>
              <a:buAutoNum type="arabicPeriod"/>
            </a:pPr>
            <a:endParaRPr lang="en-US" sz="1800" dirty="0"/>
          </a:p>
          <a:p>
            <a:pPr marL="342900" indent="-342900">
              <a:buFont typeface="+mj-lt"/>
              <a:buAutoNum type="arabicPeriod"/>
            </a:pPr>
            <a:r>
              <a:rPr lang="en-US" sz="1800" dirty="0"/>
              <a:t>Makes you look smarter to Clients, Corporates, Business Partners (Sales, Banking)</a:t>
            </a:r>
          </a:p>
          <a:p>
            <a:pPr marL="0" indent="0" algn="ctr">
              <a:buNone/>
            </a:pPr>
            <a:r>
              <a:rPr lang="en-US" sz="1800" b="1" dirty="0"/>
              <a:t>YOU WILL SEE THIS CHART AGAIN</a:t>
            </a:r>
          </a:p>
          <a:p>
            <a:pPr marL="342900" indent="-342900">
              <a:buFont typeface="+mj-lt"/>
              <a:buAutoNum type="arabicPeriod"/>
            </a:pPr>
            <a:endParaRPr lang="en-US" sz="1800" dirty="0"/>
          </a:p>
          <a:p>
            <a:pPr marL="342900" indent="-342900">
              <a:buFont typeface="+mj-lt"/>
              <a:buAutoNum type="arabicPeriod"/>
            </a:pPr>
            <a:endParaRPr lang="en-US" sz="1800" dirty="0"/>
          </a:p>
          <a:p>
            <a:pPr marL="342900" indent="-342900">
              <a:buFont typeface="+mj-lt"/>
              <a:buAutoNum type="arabicPeriod"/>
            </a:pPr>
            <a:endParaRPr lang="en-US" sz="1800" dirty="0"/>
          </a:p>
          <a:p>
            <a:pPr algn="l"/>
            <a:endParaRPr lang="en-US" sz="1800"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3">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4">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7</a:t>
            </a:fld>
            <a:endParaRPr lang="en-US" dirty="0"/>
          </a:p>
        </p:txBody>
      </p:sp>
      <p:sp>
        <p:nvSpPr>
          <p:cNvPr id="6" name="Title 1">
            <a:extLst>
              <a:ext uri="{FF2B5EF4-FFF2-40B4-BE49-F238E27FC236}">
                <a16:creationId xmlns:a16="http://schemas.microsoft.com/office/drawing/2014/main" id="{DBB3529F-3444-C8DC-F864-7E6BE5D1432F}"/>
              </a:ext>
            </a:extLst>
          </p:cNvPr>
          <p:cNvSpPr txBox="1">
            <a:spLocks/>
          </p:cNvSpPr>
          <p:nvPr/>
        </p:nvSpPr>
        <p:spPr>
          <a:xfrm>
            <a:off x="812370" y="504172"/>
            <a:ext cx="10515600" cy="129483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dirty="0"/>
              <a:t>Integrating Start-Ups Into Your Research Franchise</a:t>
            </a:r>
            <a:br>
              <a:rPr lang="en-US" dirty="0"/>
            </a:br>
            <a:r>
              <a:rPr lang="en-US" sz="2800" dirty="0"/>
              <a:t>How Start-Ups Can Enhance Your Research Franchise</a:t>
            </a:r>
          </a:p>
        </p:txBody>
      </p:sp>
    </p:spTree>
    <p:extLst>
      <p:ext uri="{BB962C8B-B14F-4D97-AF65-F5344CB8AC3E}">
        <p14:creationId xmlns:p14="http://schemas.microsoft.com/office/powerpoint/2010/main" val="181871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E3112B7D-FC82-5D4D-E8BF-F7352FC8193F}"/>
              </a:ext>
            </a:extLst>
          </p:cNvPr>
          <p:cNvSpPr>
            <a:spLocks noGrp="1"/>
          </p:cNvSpPr>
          <p:nvPr>
            <p:ph sz="half" idx="1"/>
          </p:nvPr>
        </p:nvSpPr>
        <p:spPr>
          <a:xfrm>
            <a:off x="6070504" y="3093042"/>
            <a:ext cx="5506304" cy="765894"/>
          </a:xfrm>
          <a:solidFill>
            <a:srgbClr val="E1E1E1"/>
          </a:solidFill>
        </p:spPr>
        <p:txBody>
          <a:bodyPr lIns="91440" tIns="91440" rIns="91440" bIns="91440">
            <a:noAutofit/>
          </a:bodyPr>
          <a:lstStyle/>
          <a:p>
            <a:pPr indent="0">
              <a:lnSpc>
                <a:spcPct val="107000"/>
              </a:lnSpc>
              <a:spcBef>
                <a:spcPts val="600"/>
              </a:spcBef>
              <a:spcAft>
                <a:spcPts val="1200"/>
              </a:spcAft>
              <a:buNone/>
            </a:pPr>
            <a:r>
              <a:rPr lang="en-US" sz="1800" dirty="0"/>
              <a:t>From 2010 to 2022 the number of Private Companies valued over $1.0bn increased from 50 to 1,200</a:t>
            </a:r>
          </a:p>
        </p:txBody>
      </p:sp>
      <p:sp>
        <p:nvSpPr>
          <p:cNvPr id="2" name="Title 1">
            <a:extLst>
              <a:ext uri="{FF2B5EF4-FFF2-40B4-BE49-F238E27FC236}">
                <a16:creationId xmlns:a16="http://schemas.microsoft.com/office/drawing/2014/main" id="{A0C5E182-8219-4F2A-B620-451FB15A5746}"/>
              </a:ext>
            </a:extLst>
          </p:cNvPr>
          <p:cNvSpPr>
            <a:spLocks noGrp="1"/>
          </p:cNvSpPr>
          <p:nvPr>
            <p:ph type="title"/>
          </p:nvPr>
        </p:nvSpPr>
        <p:spPr>
          <a:xfrm>
            <a:off x="856211" y="1090873"/>
            <a:ext cx="10515600" cy="925818"/>
          </a:xfrm>
        </p:spPr>
        <p:txBody>
          <a:bodyPr>
            <a:noAutofit/>
          </a:bodyPr>
          <a:lstStyle/>
          <a:p>
            <a:pPr marL="0" indent="0">
              <a:lnSpc>
                <a:spcPct val="100000"/>
              </a:lnSpc>
              <a:spcBef>
                <a:spcPts val="600"/>
              </a:spcBef>
              <a:buNone/>
            </a:pPr>
            <a:r>
              <a:rPr lang="en-US" sz="4000" dirty="0"/>
              <a:t>Integrating Start-Ups Into Your Research Franchise</a:t>
            </a:r>
            <a:br>
              <a:rPr lang="en-US" sz="4000" dirty="0">
                <a:latin typeface="+mj-lt"/>
              </a:rPr>
            </a:br>
            <a:r>
              <a:rPr lang="en-US" sz="2500" dirty="0"/>
              <a:t>Navigating the Start-up Landscape</a:t>
            </a:r>
            <a:br>
              <a:rPr lang="en-US" sz="4000" dirty="0">
                <a:latin typeface="+mj-lt"/>
              </a:rPr>
            </a:br>
            <a:br>
              <a:rPr lang="en-US" sz="4000" dirty="0">
                <a:latin typeface="+mj-lt"/>
              </a:rPr>
            </a:br>
            <a:r>
              <a:rPr lang="en-US" sz="2000" dirty="0">
                <a:latin typeface="+mn-lt"/>
              </a:rPr>
              <a:t>The </a:t>
            </a:r>
            <a:r>
              <a:rPr lang="en-US" sz="2000" b="1" i="1" dirty="0">
                <a:latin typeface="+mn-lt"/>
              </a:rPr>
              <a:t>value</a:t>
            </a:r>
            <a:r>
              <a:rPr lang="en-US" sz="2000" dirty="0">
                <a:latin typeface="+mn-lt"/>
              </a:rPr>
              <a:t> of Privates (Start-ups and Private Companies) is increasing, and Private Companies, especially Start-ups are staying Private </a:t>
            </a:r>
            <a:r>
              <a:rPr lang="en-US" sz="2000" b="1" i="1" dirty="0">
                <a:latin typeface="+mn-lt"/>
              </a:rPr>
              <a:t>longer</a:t>
            </a:r>
            <a:endParaRPr lang="en-US" sz="4000" b="1" i="1" dirty="0"/>
          </a:p>
        </p:txBody>
      </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8</a:t>
            </a:fld>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2">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3">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Chart 5">
            <a:extLst>
              <a:ext uri="{FF2B5EF4-FFF2-40B4-BE49-F238E27FC236}">
                <a16:creationId xmlns:a16="http://schemas.microsoft.com/office/drawing/2014/main" id="{84C96007-C9EA-44F9-D7FA-97693A0A0059}"/>
              </a:ext>
            </a:extLst>
          </p:cNvPr>
          <p:cNvGraphicFramePr>
            <a:graphicFrameLocks/>
          </p:cNvGraphicFramePr>
          <p:nvPr>
            <p:extLst>
              <p:ext uri="{D42A27DB-BD31-4B8C-83A1-F6EECF244321}">
                <p14:modId xmlns:p14="http://schemas.microsoft.com/office/powerpoint/2010/main" val="2683979137"/>
              </p:ext>
            </p:extLst>
          </p:nvPr>
        </p:nvGraphicFramePr>
        <p:xfrm>
          <a:off x="856211" y="3160889"/>
          <a:ext cx="5077846" cy="293498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03F974B9-E204-CFA9-E2BC-D8D4D450E068}"/>
              </a:ext>
            </a:extLst>
          </p:cNvPr>
          <p:cNvSpPr txBox="1"/>
          <p:nvPr/>
        </p:nvSpPr>
        <p:spPr>
          <a:xfrm>
            <a:off x="1016000" y="6254044"/>
            <a:ext cx="5077846" cy="430887"/>
          </a:xfrm>
          <a:prstGeom prst="rect">
            <a:avLst/>
          </a:prstGeom>
          <a:noFill/>
          <a:ln>
            <a:noFill/>
          </a:ln>
        </p:spPr>
        <p:txBody>
          <a:bodyPr wrap="square" rtlCol="0">
            <a:spAutoFit/>
          </a:bodyPr>
          <a:lstStyle/>
          <a:p>
            <a:r>
              <a:rPr lang="en-US" sz="1050" dirty="0"/>
              <a:t>Source: Cambridge Associate, Jay Ritter, Russell, University of Florida, World Federation of Exchanges, J.P. Morgan Asset Management, UBS</a:t>
            </a:r>
          </a:p>
        </p:txBody>
      </p:sp>
    </p:spTree>
    <p:extLst>
      <p:ext uri="{BB962C8B-B14F-4D97-AF65-F5344CB8AC3E}">
        <p14:creationId xmlns:p14="http://schemas.microsoft.com/office/powerpoint/2010/main" val="26104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259C404-8A6D-3F76-B9CE-8F005E273A38}"/>
              </a:ext>
            </a:extLst>
          </p:cNvPr>
          <p:cNvSpPr>
            <a:spLocks noGrp="1"/>
          </p:cNvSpPr>
          <p:nvPr>
            <p:ph idx="1"/>
          </p:nvPr>
        </p:nvSpPr>
        <p:spPr>
          <a:xfrm>
            <a:off x="838200" y="1959429"/>
            <a:ext cx="10515600" cy="4524609"/>
          </a:xfrm>
        </p:spPr>
        <p:txBody>
          <a:bodyPr/>
          <a:lstStyle/>
          <a:p>
            <a:pPr marL="0" indent="0">
              <a:buNone/>
            </a:pPr>
            <a:r>
              <a:rPr lang="en-US" sz="2000" dirty="0"/>
              <a:t>Asset managers are looking for Alpha outside Public markets</a:t>
            </a:r>
          </a:p>
        </p:txBody>
      </p:sp>
      <p:sp>
        <p:nvSpPr>
          <p:cNvPr id="5" name="Slide Number Placeholder 4">
            <a:extLst>
              <a:ext uri="{FF2B5EF4-FFF2-40B4-BE49-F238E27FC236}">
                <a16:creationId xmlns:a16="http://schemas.microsoft.com/office/drawing/2014/main" id="{C9968C92-57D4-D1A9-D51C-00D260940DF7}"/>
              </a:ext>
            </a:extLst>
          </p:cNvPr>
          <p:cNvSpPr>
            <a:spLocks noGrp="1"/>
          </p:cNvSpPr>
          <p:nvPr>
            <p:ph type="sldNum" sz="quarter" idx="12"/>
          </p:nvPr>
        </p:nvSpPr>
        <p:spPr/>
        <p:txBody>
          <a:bodyPr/>
          <a:lstStyle/>
          <a:p>
            <a:fld id="{CDFBFB7E-B2E8-4C32-956F-343D552E376C}" type="slidenum">
              <a:rPr lang="en-US" smtClean="0"/>
              <a:t>9</a:t>
            </a:fld>
            <a:endParaRPr lang="en-US" dirty="0"/>
          </a:p>
        </p:txBody>
      </p:sp>
      <p:grpSp>
        <p:nvGrpSpPr>
          <p:cNvPr id="4" name="Group 3">
            <a:extLst>
              <a:ext uri="{FF2B5EF4-FFF2-40B4-BE49-F238E27FC236}">
                <a16:creationId xmlns:a16="http://schemas.microsoft.com/office/drawing/2014/main" id="{DD9FC8A7-F441-416F-B2C9-7BED7164978F}"/>
              </a:ext>
            </a:extLst>
          </p:cNvPr>
          <p:cNvGrpSpPr/>
          <p:nvPr/>
        </p:nvGrpSpPr>
        <p:grpSpPr>
          <a:xfrm>
            <a:off x="645285" y="156520"/>
            <a:ext cx="1924487" cy="648468"/>
            <a:chOff x="4763" y="4763"/>
            <a:chExt cx="1752600" cy="590550"/>
          </a:xfrm>
        </p:grpSpPr>
        <p:pic>
          <p:nvPicPr>
            <p:cNvPr id="1028" name="Arc 5" descr="Interior Lines Research, LLC">
              <a:extLst>
                <a:ext uri="{FF2B5EF4-FFF2-40B4-BE49-F238E27FC236}">
                  <a16:creationId xmlns:a16="http://schemas.microsoft.com/office/drawing/2014/main" id="{50D9A93B-39F9-43F8-9EED-497E6D0CD991}"/>
                </a:ext>
              </a:extLst>
            </p:cNvPr>
            <p:cNvPicPr>
              <a:picLocks noChangeArrowheads="1"/>
            </p:cNvPicPr>
            <p:nvPr/>
          </p:nvPicPr>
          <p:blipFill>
            <a:blip r:embed="rId3">
              <a:extLst>
                <a:ext uri="{28A0092B-C50C-407E-A947-70E740481C1C}">
                  <a14:useLocalDpi xmlns:a14="http://schemas.microsoft.com/office/drawing/2010/main" val="0"/>
                </a:ext>
              </a:extLst>
            </a:blip>
            <a:srcRect b="-94524"/>
            <a:stretch>
              <a:fillRect/>
            </a:stretch>
          </p:blipFill>
          <p:spPr bwMode="auto">
            <a:xfrm>
              <a:off x="4763" y="4763"/>
              <a:ext cx="1752600" cy="5191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Arc 6" descr="Interior Lines Research, LLC">
              <a:extLst>
                <a:ext uri="{FF2B5EF4-FFF2-40B4-BE49-F238E27FC236}">
                  <a16:creationId xmlns:a16="http://schemas.microsoft.com/office/drawing/2014/main" id="{48DB4AD6-7B12-4ED3-A23B-0C3CD35EECF0}"/>
                </a:ext>
              </a:extLst>
            </p:cNvPr>
            <p:cNvPicPr>
              <a:picLocks noChangeArrowheads="1"/>
            </p:cNvPicPr>
            <p:nvPr/>
          </p:nvPicPr>
          <p:blipFill>
            <a:blip r:embed="rId4">
              <a:extLst>
                <a:ext uri="{28A0092B-C50C-407E-A947-70E740481C1C}">
                  <a14:useLocalDpi xmlns:a14="http://schemas.microsoft.com/office/drawing/2010/main" val="0"/>
                </a:ext>
              </a:extLst>
            </a:blip>
            <a:srcRect l="-699" b="-82104"/>
            <a:stretch>
              <a:fillRect/>
            </a:stretch>
          </p:blipFill>
          <p:spPr bwMode="auto">
            <a:xfrm>
              <a:off x="196850" y="265113"/>
              <a:ext cx="1371600" cy="330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Chart 2">
            <a:extLst>
              <a:ext uri="{FF2B5EF4-FFF2-40B4-BE49-F238E27FC236}">
                <a16:creationId xmlns:a16="http://schemas.microsoft.com/office/drawing/2014/main" id="{BC521592-907D-F7B5-E97F-F14FE21936E6}"/>
              </a:ext>
            </a:extLst>
          </p:cNvPr>
          <p:cNvGraphicFramePr>
            <a:graphicFrameLocks/>
          </p:cNvGraphicFramePr>
          <p:nvPr>
            <p:extLst>
              <p:ext uri="{D42A27DB-BD31-4B8C-83A1-F6EECF244321}">
                <p14:modId xmlns:p14="http://schemas.microsoft.com/office/powerpoint/2010/main" val="889158655"/>
              </p:ext>
            </p:extLst>
          </p:nvPr>
        </p:nvGraphicFramePr>
        <p:xfrm>
          <a:off x="1944774" y="2519993"/>
          <a:ext cx="8288804" cy="3795746"/>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E520BE7D-8296-E011-396A-C7D554233446}"/>
              </a:ext>
            </a:extLst>
          </p:cNvPr>
          <p:cNvSpPr txBox="1"/>
          <p:nvPr/>
        </p:nvSpPr>
        <p:spPr>
          <a:xfrm>
            <a:off x="87682" y="6455741"/>
            <a:ext cx="2855934" cy="276999"/>
          </a:xfrm>
          <a:prstGeom prst="rect">
            <a:avLst/>
          </a:prstGeom>
          <a:noFill/>
        </p:spPr>
        <p:txBody>
          <a:bodyPr wrap="square" rtlCol="0">
            <a:spAutoFit/>
          </a:bodyPr>
          <a:lstStyle/>
          <a:p>
            <a:r>
              <a:rPr lang="en-US" sz="1200" dirty="0"/>
              <a:t>Source: Pitchbook Goldman Sachs</a:t>
            </a:r>
          </a:p>
        </p:txBody>
      </p:sp>
      <p:sp>
        <p:nvSpPr>
          <p:cNvPr id="10" name="Title 1">
            <a:extLst>
              <a:ext uri="{FF2B5EF4-FFF2-40B4-BE49-F238E27FC236}">
                <a16:creationId xmlns:a16="http://schemas.microsoft.com/office/drawing/2014/main" id="{2E1191AB-E434-8F3E-14BB-356127F52764}"/>
              </a:ext>
            </a:extLst>
          </p:cNvPr>
          <p:cNvSpPr>
            <a:spLocks noGrp="1"/>
          </p:cNvSpPr>
          <p:nvPr>
            <p:ph type="title"/>
          </p:nvPr>
        </p:nvSpPr>
        <p:spPr>
          <a:xfrm>
            <a:off x="856211" y="664594"/>
            <a:ext cx="10515600" cy="1294835"/>
          </a:xfrm>
        </p:spPr>
        <p:txBody>
          <a:bodyPr>
            <a:normAutofit fontScale="90000"/>
          </a:bodyPr>
          <a:lstStyle/>
          <a:p>
            <a:pPr marL="0" indent="0">
              <a:lnSpc>
                <a:spcPct val="100000"/>
              </a:lnSpc>
              <a:spcBef>
                <a:spcPts val="600"/>
              </a:spcBef>
              <a:buNone/>
            </a:pPr>
            <a:r>
              <a:rPr lang="en-US" dirty="0"/>
              <a:t>Integrating Start-Ups Into Your Research Franchise</a:t>
            </a:r>
            <a:br>
              <a:rPr lang="en-US" dirty="0">
                <a:latin typeface="+mj-lt"/>
              </a:rPr>
            </a:br>
            <a:r>
              <a:rPr lang="en-US" sz="2800" dirty="0"/>
              <a:t>Navigating the Start-up Landscape</a:t>
            </a:r>
            <a:endParaRPr lang="en-US" dirty="0"/>
          </a:p>
        </p:txBody>
      </p:sp>
    </p:spTree>
    <p:extLst>
      <p:ext uri="{BB962C8B-B14F-4D97-AF65-F5344CB8AC3E}">
        <p14:creationId xmlns:p14="http://schemas.microsoft.com/office/powerpoint/2010/main" val="648381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9175</TotalTime>
  <Words>2778</Words>
  <Application>Microsoft Office PowerPoint</Application>
  <PresentationFormat>Widescreen</PresentationFormat>
  <Paragraphs>397</Paragraphs>
  <Slides>34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DengXian</vt:lpstr>
      <vt:lpstr>Arial</vt:lpstr>
      <vt:lpstr>Calibri</vt:lpstr>
      <vt:lpstr>Calibri Light</vt:lpstr>
      <vt:lpstr>Courier New</vt:lpstr>
      <vt:lpstr>Garamond</vt:lpstr>
      <vt:lpstr>Times New Roman</vt:lpstr>
      <vt:lpstr>Wells Fargo Sans</vt:lpstr>
      <vt:lpstr>Wingdings</vt:lpstr>
      <vt:lpstr>Office Theme</vt:lpstr>
      <vt:lpstr> Integrating Start-Ups Into Your Research Franchise </vt:lpstr>
      <vt:lpstr>Integrating Start-Ups Into Your Research Franchise Agenda</vt:lpstr>
      <vt:lpstr>Integrating Start-Ups Into Your Research Franchise</vt:lpstr>
      <vt:lpstr>Integrating Start-Ups Into Your Research Franchise The Increasing Importance of Start-Ups and Privates for the Sellside and Buyside </vt:lpstr>
      <vt:lpstr>Integrating Start-Ups Into Your Research Franchise The Increasing Importance of Start-ups and Privates for Sellside and Buyside firms</vt:lpstr>
      <vt:lpstr>Integrating Start-Ups Into Your Research Franchise The Increasing Importance of Start-Ups and Private Companies for the Sellside and Buyside</vt:lpstr>
      <vt:lpstr>PowerPoint Presentation</vt:lpstr>
      <vt:lpstr>Integrating Start-Ups Into Your Research Franchise Navigating the Start-up Landscape  The value of Privates (Start-ups and Private Companies) is increasing, and Private Companies, especially Start-ups are staying Private longer</vt:lpstr>
      <vt:lpstr>Integrating Start-Ups Into Your Research Franchise Navigating the Start-up Landscape</vt:lpstr>
      <vt:lpstr>PowerPoint Presentation</vt:lpstr>
      <vt:lpstr>PowerPoint Presentation</vt:lpstr>
      <vt:lpstr>PowerPoint Presentation</vt:lpstr>
      <vt:lpstr>Integrating Start-Ups Into Your Research Franchise Navigating the Start-up Landscape – New entrants</vt:lpstr>
      <vt:lpstr>Integrating Start-Ups Into Your Research Franchise Navigating the Start-Up Landscape – Start-Ups offer new products and services</vt:lpstr>
      <vt:lpstr>Integrating Start-Ups Into Your Research Franchise Navigating the Start-Up Landscape – Start-Ups and Venture Capital Funds</vt:lpstr>
      <vt:lpstr>Integrating Start-Ups Into Your Research Franchise Navigating the Start-Up Landscape – There is a National Venture Capital Association (NVCA)</vt:lpstr>
      <vt:lpstr>Integrating Start-ups Into Your Research Franchise Navigating the Start-Up Landscape – Start-Ups and Venture Capital  Are Not New</vt:lpstr>
      <vt:lpstr>Integrating Start-Ups Into Your Research Franchise Navigating the Start-Up Landscape – Four Key Start-Up Funding Stages</vt:lpstr>
      <vt:lpstr>Integrating Start-Ups Into Your Research Franchise Navigating the Start-Up Landscape – Venture Activity Fell Dramatically in 2022 &amp; 2023</vt:lpstr>
      <vt:lpstr>Integrating Start-Ups Into Your Research Franchise Navigating the Start-Up Landscape – AUM Grew Rapidly then Peaked in 2022</vt:lpstr>
      <vt:lpstr>Integrating Start-Ups Into Your Research Franchise Navigating the Start-Up Landscape – Not Just Software and Biotech</vt:lpstr>
      <vt:lpstr>Integrating Start-Ups Into Your Research Franchise Navigating the Start-up Landscape – Different Players</vt:lpstr>
      <vt:lpstr>Integrating Start-Ups Into Your Research Franchise Navigating the Start-Up Landscape – Public Listings Are a Small Percentage of Total Exits </vt:lpstr>
      <vt:lpstr>Integrating Start-Ups Into Your Research Franchise What Can Research Analysts Do?</vt:lpstr>
      <vt:lpstr>Integrating Start-Ups Into Your Research Franchise What Can Research Analysts Do? Resources: Start-Up websites</vt:lpstr>
      <vt:lpstr>Integrating Start-Ups Into Your Research Franchise What Can Research Analysts Do? Resources: Start-Up Ag Tech Conferences (Examples)</vt:lpstr>
      <vt:lpstr>Integrating Start-Ups Into Your Research Franchise What Can Research Analysts Do? Resources: Pitchbook</vt:lpstr>
      <vt:lpstr>Integrating Start-ups Into Your Research Franchise Some Real World Examples– Sellside Research is beginning to adapt its product suite</vt:lpstr>
      <vt:lpstr>Integrating Start-ups Into Your Research Franchise Some Real World Examples– Sellside Research is beginning to adapt its product suite</vt:lpstr>
      <vt:lpstr>Integrating Start-ups Into Your Research Franchise Some Real World Examples– Sellside Research is beginning to adapt its product suite</vt:lpstr>
      <vt:lpstr>Integrating Start-Ups Into Your Research Franchise Some Real-World Examples – Start-Ups in Corporate Access Trips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Interior Lines Research, LLC</dc:title>
  <dc:creator>Steve Haggerty</dc:creator>
  <cp:lastModifiedBy>Steve Haggerty</cp:lastModifiedBy>
  <cp:revision>146</cp:revision>
  <dcterms:created xsi:type="dcterms:W3CDTF">2022-11-15T02:04:40Z</dcterms:created>
  <dcterms:modified xsi:type="dcterms:W3CDTF">2025-03-06T03:10:37Z</dcterms:modified>
</cp:coreProperties>
</file>